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70" r:id="rId7"/>
    <p:sldId id="261" r:id="rId8"/>
    <p:sldId id="269" r:id="rId9"/>
    <p:sldId id="273" r:id="rId10"/>
    <p:sldId id="271" r:id="rId11"/>
    <p:sldId id="274" r:id="rId12"/>
    <p:sldId id="275" r:id="rId13"/>
    <p:sldId id="272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8774-AD6F-3401-D794-1C1D349C1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516A1-4B01-E0D6-B012-50A4B5079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2C734-9383-2100-731B-3FD886E71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ADB-7530-45A7-A2CD-380E6CB73456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01D5F-644B-9B36-E608-7FC0FF71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23EF6-177F-A94B-244A-F235EE48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230-AAFA-40AD-9C68-ADBC19BC4D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43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1539-E62B-B202-57ED-1F4B9481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E5EB1-2DE6-1ED5-D708-A19EFBC40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6978C-77A1-9BC8-AA13-AFFB661D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ADB-7530-45A7-A2CD-380E6CB73456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1038-37B5-8729-1347-A02E1CEB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2D2A8-C5C3-9320-DD3C-7FCB7381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230-AAFA-40AD-9C68-ADBC19BC4D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982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161608-0FB8-6273-3521-FD7756DE4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545F4-6A40-6EE3-8F91-645AE09E1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3060-3A3B-CF28-8EF1-F0E3564F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ADB-7530-45A7-A2CD-380E6CB73456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ADDE4-E216-DB80-206A-B7F71FC9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A5A3A-F58F-9736-016A-800678BA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230-AAFA-40AD-9C68-ADBC19BC4D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895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63E3-4009-AB63-B5B8-EAAD22A8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1BFE7-DB0F-4502-1517-5F4C39419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D58FD-7A29-5F04-0273-C4E3089C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ADB-7530-45A7-A2CD-380E6CB73456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E6D19-4A63-E8E8-94CB-F88CBE28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6368C-E475-61E5-5798-28E1C509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230-AAFA-40AD-9C68-ADBC19BC4D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846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3E70-A6FA-8A5A-5E60-4B910A06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CD412-3F3B-B4EB-693A-298EAAAC3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EF1D4-0366-AD21-9BC2-3BE90F3C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ADB-7530-45A7-A2CD-380E6CB73456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980EA-35EE-ACF8-AE78-9A9DBA5C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F2C2D-FAB7-B901-AFBB-FF45167A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230-AAFA-40AD-9C68-ADBC19BC4D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717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8D9A-EFD5-ADD1-258A-5F9F8B8A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B8C24-2093-E745-48C8-BB318453A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E5106-9EC0-3BFD-3678-4CBDD937E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100CA-0ADB-7820-1EE0-504A3C64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ADB-7530-45A7-A2CD-380E6CB73456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76BA5-6058-91D4-6C1D-BBAB03DB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9871F-8F8E-6856-2BFC-958B3F6B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230-AAFA-40AD-9C68-ADBC19BC4D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492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8B73-B1E2-6597-DCF0-FB2830D0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AD89F-3F91-6EF7-6E06-19223F6C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CF544-034F-6E77-EFCD-560BC49FA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C4543-07D3-79CA-AE16-C050D06C2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82B7C-D69B-D873-82DF-BBDBBEBEC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E18685-F8C2-7786-2F17-CE07BD57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ADB-7530-45A7-A2CD-380E6CB73456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271174-D972-9F08-C987-C407514E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9E771-1FDA-AB5F-9C14-54CD34E2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230-AAFA-40AD-9C68-ADBC19BC4D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125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7821-9083-4DDD-AB9D-3AC5B5B1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69A78-CD35-7A9C-19E7-45960954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ADB-7530-45A7-A2CD-380E6CB73456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75563-827C-04F4-BE13-AEDFB613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85F25-B8FB-596A-C7EE-6CB9DA3B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230-AAFA-40AD-9C68-ADBC19BC4D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76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097CA-6AF1-96FF-E54A-4E1B9693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ADB-7530-45A7-A2CD-380E6CB73456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6AC8E-7351-06DB-B241-B358CE2B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E2BA8-FDCE-79B7-4DF8-33BBEC34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230-AAFA-40AD-9C68-ADBC19BC4D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368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F86A-8E7F-B7F1-8F9E-230ACA9D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5EE8-AEAB-0C7A-5C06-7F5A28F73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E1B26-F848-2CFD-49E3-E1E0EE78B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CB2B1-1FF1-7BBC-A5F7-19B19FF7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ADB-7530-45A7-A2CD-380E6CB73456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93BC4-5ABC-9590-CA09-8521DAF1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49BF2-B7DC-5C4B-514A-A6B04FC0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230-AAFA-40AD-9C68-ADBC19BC4D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42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D93F-CC83-7050-7B39-ED5BB8FE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6E4C5-C04D-068A-E454-EA6E37054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B9844-8B5D-1382-8AE5-E62FF623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42B4E-B008-1DF1-9414-F2F569DE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9ADB-7530-45A7-A2CD-380E6CB73456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CE6CB-B4D1-6CB3-D572-F69B2D8F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CCDA3-C669-7C81-43B1-9544A4BF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230-AAFA-40AD-9C68-ADBC19BC4D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061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CF3FB-E616-AF76-F959-8917EAD7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1177A-12B6-433B-6CEE-74F2FA921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BCFE9-D3CA-B81F-CFFB-11D12AC9A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9ADB-7530-45A7-A2CD-380E6CB73456}" type="datetimeFigureOut">
              <a:rPr lang="hr-HR" smtClean="0"/>
              <a:t>31.8.2022.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C1CBA-9812-A8D4-88D3-99D657CE4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A4D5-B36F-FDBB-C6F2-B33DFC61D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5230-AAFA-40AD-9C68-ADBC19BC4D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097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play/843/306/588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277" y="4061046"/>
            <a:ext cx="6764692" cy="1012054"/>
          </a:xfrm>
        </p:spPr>
        <p:txBody>
          <a:bodyPr>
            <a:normAutofit fontScale="90000"/>
          </a:bodyPr>
          <a:lstStyle/>
          <a:p>
            <a:r>
              <a:rPr lang="hr-HR" sz="5400" b="1" dirty="0" err="1"/>
              <a:t>Lesson</a:t>
            </a:r>
            <a:r>
              <a:rPr lang="hr-HR" sz="5400" b="1" dirty="0"/>
              <a:t> 2 </a:t>
            </a:r>
            <a:br>
              <a:rPr lang="hr-HR" sz="5400" b="1" dirty="0"/>
            </a:br>
            <a:r>
              <a:rPr lang="hr-HR" sz="5400" b="1" dirty="0" err="1"/>
              <a:t>We</a:t>
            </a:r>
            <a:r>
              <a:rPr lang="hr-HR" sz="5400" b="1" dirty="0"/>
              <a:t> are </a:t>
            </a:r>
            <a:r>
              <a:rPr lang="hr-HR" sz="5400" b="1" dirty="0" err="1"/>
              <a:t>all</a:t>
            </a:r>
            <a:r>
              <a:rPr lang="hr-HR" sz="5400" b="1" dirty="0"/>
              <a:t> </a:t>
            </a:r>
            <a:r>
              <a:rPr lang="hr-HR" sz="5400" b="1" dirty="0" err="1"/>
              <a:t>different</a:t>
            </a:r>
            <a:endParaRPr lang="hr-HR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154" y="2671291"/>
            <a:ext cx="6400938" cy="1710489"/>
          </a:xfrm>
        </p:spPr>
        <p:txBody>
          <a:bodyPr>
            <a:noAutofit/>
          </a:bodyPr>
          <a:lstStyle/>
          <a:p>
            <a:r>
              <a:rPr lang="hr-HR" sz="6500" b="1" dirty="0">
                <a:solidFill>
                  <a:srgbClr val="C00000"/>
                </a:solidFill>
              </a:rPr>
              <a:t>UNIT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1910">
            <a:off x="501908" y="528449"/>
            <a:ext cx="4503056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hr-HR" i="1" dirty="0" err="1"/>
              <a:t>Workbook</a:t>
            </a:r>
            <a:r>
              <a:rPr lang="hr-HR" i="1" dirty="0"/>
              <a:t>, </a:t>
            </a:r>
            <a:r>
              <a:rPr lang="hr-HR" i="1" dirty="0" err="1"/>
              <a:t>page</a:t>
            </a:r>
            <a:r>
              <a:rPr lang="hr-HR" i="1" dirty="0"/>
              <a:t> 14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430" y="1293424"/>
            <a:ext cx="4227866" cy="5352561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655482" y="2281075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Finish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sentences</a:t>
            </a:r>
            <a:r>
              <a:rPr lang="hr-HR" sz="2800" b="1" dirty="0"/>
              <a:t> </a:t>
            </a:r>
            <a:r>
              <a:rPr lang="hr-HR" sz="2800" b="1" dirty="0" err="1"/>
              <a:t>about</a:t>
            </a:r>
            <a:r>
              <a:rPr lang="hr-HR" sz="2800" b="1" dirty="0"/>
              <a:t> </a:t>
            </a:r>
            <a:r>
              <a:rPr lang="hr-HR" sz="2800" b="1" dirty="0" err="1"/>
              <a:t>yourself</a:t>
            </a:r>
            <a:r>
              <a:rPr lang="hr-HR" sz="2800" b="1" dirty="0"/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D2FC35-601C-B552-335A-CFB350E27B92}"/>
              </a:ext>
            </a:extLst>
          </p:cNvPr>
          <p:cNvSpPr txBox="1"/>
          <p:nvPr/>
        </p:nvSpPr>
        <p:spPr>
          <a:xfrm>
            <a:off x="6655482" y="3777448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/>
              <a:t>Complete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answers</a:t>
            </a:r>
            <a:r>
              <a:rPr lang="hr-HR" sz="2800" b="1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4B7F37-07A0-F220-ECA1-89C662B4983B}"/>
              </a:ext>
            </a:extLst>
          </p:cNvPr>
          <p:cNvSpPr txBox="1"/>
          <p:nvPr/>
        </p:nvSpPr>
        <p:spPr>
          <a:xfrm>
            <a:off x="6655482" y="4588201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42DF56-1E7B-5954-925D-1B2950E32F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r="3190"/>
          <a:stretch/>
        </p:blipFill>
        <p:spPr>
          <a:xfrm>
            <a:off x="268357" y="1944326"/>
            <a:ext cx="5695122" cy="32616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E11185-3F62-C5DC-18B2-E850401479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" b="5246"/>
          <a:stretch/>
        </p:blipFill>
        <p:spPr>
          <a:xfrm>
            <a:off x="0" y="2224637"/>
            <a:ext cx="6301409" cy="296393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8E7A07-37D8-9D0F-97C9-472C55DA47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4"/>
          <a:stretch/>
        </p:blipFill>
        <p:spPr>
          <a:xfrm>
            <a:off x="3312649" y="3482686"/>
            <a:ext cx="1537647" cy="16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7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D4101-8132-5619-D3D0-F1B68285B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0956" y="139700"/>
            <a:ext cx="6189544" cy="13255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b="1" dirty="0" err="1"/>
              <a:t>Say</a:t>
            </a:r>
            <a:r>
              <a:rPr lang="hr-HR" b="1" dirty="0"/>
              <a:t> </a:t>
            </a:r>
            <a:r>
              <a:rPr lang="hr-HR" b="1" dirty="0" err="1"/>
              <a:t>something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yourself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family</a:t>
            </a:r>
            <a:r>
              <a:rPr lang="hr-HR" b="1" dirty="0"/>
              <a:t>. </a:t>
            </a:r>
          </a:p>
          <a:p>
            <a:pPr marL="0" indent="0" algn="just">
              <a:buNone/>
            </a:pPr>
            <a:r>
              <a:rPr lang="hr-HR" b="1" dirty="0"/>
              <a:t>Use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</a:t>
            </a:r>
            <a:r>
              <a:rPr lang="hr-HR" b="1" dirty="0" err="1"/>
              <a:t>from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table.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DE5FA9B-37F9-5902-C279-C00D9EEE6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00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AF4FDA-B542-4AB2-4D1D-F780F72EE9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6" y="1077118"/>
            <a:ext cx="4245745" cy="47037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F5B41F-4ABF-9D5C-7D1E-32334B74E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95" y="1621006"/>
            <a:ext cx="6515665" cy="34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0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4A4D34-6EAC-9A39-FC43-91D590E9FC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6671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BFE58-3AE7-6F53-1D4C-80E349A12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8350" y="254000"/>
            <a:ext cx="5734050" cy="965200"/>
          </a:xfrm>
        </p:spPr>
        <p:txBody>
          <a:bodyPr/>
          <a:lstStyle/>
          <a:p>
            <a:pPr marL="0" indent="0" algn="just">
              <a:buNone/>
            </a:pPr>
            <a:r>
              <a:rPr lang="hr-HR" b="1" dirty="0" err="1"/>
              <a:t>Listen</a:t>
            </a:r>
            <a:r>
              <a:rPr lang="hr-HR" b="1" dirty="0"/>
              <a:t> to Kim </a:t>
            </a:r>
            <a:r>
              <a:rPr lang="hr-HR" b="1" dirty="0" err="1"/>
              <a:t>talking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herself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underline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right</a:t>
            </a:r>
            <a:r>
              <a:rPr lang="hr-HR" b="1" dirty="0"/>
              <a:t> word.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F396BA-DF40-2E5C-43F9-E52702639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6" y="1393233"/>
            <a:ext cx="4537877" cy="40715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02 Lesson 2 – Kim">
            <a:hlinkClick r:id="" action="ppaction://media"/>
            <a:extLst>
              <a:ext uri="{FF2B5EF4-FFF2-40B4-BE49-F238E27FC236}">
                <a16:creationId xmlns:a16="http://schemas.microsoft.com/office/drawing/2014/main" id="{4F38EA63-4DB0-23E1-697D-C752FE2E5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492918"/>
            <a:ext cx="487363" cy="487363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8DE1AA0-3391-5937-C176-5F5EED3568BC}"/>
              </a:ext>
            </a:extLst>
          </p:cNvPr>
          <p:cNvSpPr txBox="1">
            <a:spLocks/>
          </p:cNvSpPr>
          <p:nvPr/>
        </p:nvSpPr>
        <p:spPr>
          <a:xfrm>
            <a:off x="5848350" y="1367241"/>
            <a:ext cx="5734050" cy="70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4BF861-BB35-6DCE-5063-EA0405382D7F}"/>
              </a:ext>
            </a:extLst>
          </p:cNvPr>
          <p:cNvCxnSpPr/>
          <p:nvPr/>
        </p:nvCxnSpPr>
        <p:spPr>
          <a:xfrm>
            <a:off x="3084284" y="3171825"/>
            <a:ext cx="754291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C27A18-0EAC-8A3F-4C66-A8E8651E6B42}"/>
              </a:ext>
            </a:extLst>
          </p:cNvPr>
          <p:cNvCxnSpPr>
            <a:cxnSpLocks/>
          </p:cNvCxnSpPr>
          <p:nvPr/>
        </p:nvCxnSpPr>
        <p:spPr>
          <a:xfrm>
            <a:off x="2977692" y="3467100"/>
            <a:ext cx="61708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7437E1-A9D9-6C78-C37E-4598343DDE85}"/>
              </a:ext>
            </a:extLst>
          </p:cNvPr>
          <p:cNvCxnSpPr/>
          <p:nvPr/>
        </p:nvCxnSpPr>
        <p:spPr>
          <a:xfrm>
            <a:off x="1445984" y="4124325"/>
            <a:ext cx="754291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E3C14E-0453-1BBF-D1B8-31CA8224BA3D}"/>
              </a:ext>
            </a:extLst>
          </p:cNvPr>
          <p:cNvCxnSpPr/>
          <p:nvPr/>
        </p:nvCxnSpPr>
        <p:spPr>
          <a:xfrm>
            <a:off x="1306963" y="4733925"/>
            <a:ext cx="754291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F29CBC-BE74-ADCE-43AA-99AA9DD88489}"/>
              </a:ext>
            </a:extLst>
          </p:cNvPr>
          <p:cNvCxnSpPr/>
          <p:nvPr/>
        </p:nvCxnSpPr>
        <p:spPr>
          <a:xfrm>
            <a:off x="552672" y="5372100"/>
            <a:ext cx="754291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1C0B608-D7F9-A720-9C3D-4C33F426B6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" y="2280122"/>
            <a:ext cx="5593856" cy="25875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E9F58E47-78CD-CB63-2C4C-A37DD9B835FC}"/>
              </a:ext>
            </a:extLst>
          </p:cNvPr>
          <p:cNvSpPr txBox="1">
            <a:spLocks/>
          </p:cNvSpPr>
          <p:nvPr/>
        </p:nvSpPr>
        <p:spPr>
          <a:xfrm>
            <a:off x="5848350" y="2463800"/>
            <a:ext cx="5734050" cy="96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/>
              <a:t>How do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see</a:t>
            </a:r>
            <a:r>
              <a:rPr lang="hr-HR" b="1" dirty="0"/>
              <a:t> </a:t>
            </a:r>
            <a:r>
              <a:rPr lang="hr-HR" b="1" dirty="0" err="1"/>
              <a:t>yourself</a:t>
            </a:r>
            <a:r>
              <a:rPr lang="hr-HR" b="1" dirty="0"/>
              <a:t>? </a:t>
            </a:r>
            <a:r>
              <a:rPr lang="hr-HR" b="1" dirty="0" err="1"/>
              <a:t>Choose</a:t>
            </a:r>
            <a:r>
              <a:rPr lang="hr-HR" b="1" dirty="0"/>
              <a:t> at </a:t>
            </a:r>
            <a:r>
              <a:rPr lang="hr-HR" b="1" dirty="0" err="1"/>
              <a:t>least</a:t>
            </a:r>
            <a:r>
              <a:rPr lang="hr-HR" b="1" dirty="0"/>
              <a:t> </a:t>
            </a:r>
            <a:r>
              <a:rPr lang="hr-HR" b="1" dirty="0" err="1"/>
              <a:t>three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to </a:t>
            </a:r>
            <a:r>
              <a:rPr lang="hr-HR" b="1" dirty="0" err="1"/>
              <a:t>describe</a:t>
            </a:r>
            <a:r>
              <a:rPr lang="hr-HR" b="1" dirty="0"/>
              <a:t> </a:t>
            </a:r>
            <a:r>
              <a:rPr lang="hr-HR" b="1" dirty="0" err="1"/>
              <a:t>yourself</a:t>
            </a:r>
            <a:r>
              <a:rPr lang="hr-HR" b="1" dirty="0"/>
              <a:t>.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922103-407C-E39A-B758-333A9C74E38F}"/>
              </a:ext>
            </a:extLst>
          </p:cNvPr>
          <p:cNvSpPr txBox="1">
            <a:spLocks/>
          </p:cNvSpPr>
          <p:nvPr/>
        </p:nvSpPr>
        <p:spPr>
          <a:xfrm>
            <a:off x="5850511" y="3467100"/>
            <a:ext cx="5734050" cy="9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/>
              <a:t>How do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see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friend</a:t>
            </a:r>
            <a:r>
              <a:rPr lang="hr-HR" b="1" dirty="0"/>
              <a:t>?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1CE94-895A-1AF7-BCF2-AE968F3CD604}"/>
              </a:ext>
            </a:extLst>
          </p:cNvPr>
          <p:cNvSpPr txBox="1">
            <a:spLocks/>
          </p:cNvSpPr>
          <p:nvPr/>
        </p:nvSpPr>
        <p:spPr>
          <a:xfrm>
            <a:off x="5823252" y="4126326"/>
            <a:ext cx="5734050" cy="9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/>
              <a:t>Are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friend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same </a:t>
            </a:r>
            <a:r>
              <a:rPr lang="hr-HR" b="1" dirty="0" err="1"/>
              <a:t>or</a:t>
            </a:r>
            <a:r>
              <a:rPr lang="hr-HR" b="1" dirty="0"/>
              <a:t> </a:t>
            </a:r>
            <a:r>
              <a:rPr lang="hr-HR" b="1" dirty="0" err="1"/>
              <a:t>different</a:t>
            </a:r>
            <a:r>
              <a:rPr lang="hr-HR" b="1" dirty="0"/>
              <a:t>? </a:t>
            </a:r>
            <a:r>
              <a:rPr lang="hr-HR" b="1" dirty="0" err="1"/>
              <a:t>Is</a:t>
            </a:r>
            <a:r>
              <a:rPr lang="hr-HR" b="1" dirty="0"/>
              <a:t> </a:t>
            </a:r>
            <a:r>
              <a:rPr lang="hr-HR" b="1" dirty="0" err="1"/>
              <a:t>that</a:t>
            </a:r>
            <a:r>
              <a:rPr lang="hr-HR" b="1" dirty="0"/>
              <a:t> </a:t>
            </a:r>
            <a:r>
              <a:rPr lang="hr-HR" b="1" dirty="0" err="1"/>
              <a:t>important</a:t>
            </a:r>
            <a:r>
              <a:rPr lang="hr-HR" b="1" dirty="0"/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068C2C-1904-3DD6-F7FB-1DB117551F6D}"/>
              </a:ext>
            </a:extLst>
          </p:cNvPr>
          <p:cNvSpPr txBox="1"/>
          <p:nvPr/>
        </p:nvSpPr>
        <p:spPr>
          <a:xfrm>
            <a:off x="5802313" y="5915819"/>
            <a:ext cx="6267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hlinkClick r:id="rId8"/>
              </a:rPr>
              <a:t>https://wordwall.net/play/843/306/588</a:t>
            </a:r>
            <a:r>
              <a:rPr lang="hr-HR" sz="2800" dirty="0"/>
              <a:t> 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328E011B-8D4E-1BC2-79B3-21A933AF146E}"/>
              </a:ext>
            </a:extLst>
          </p:cNvPr>
          <p:cNvSpPr txBox="1">
            <a:spLocks/>
          </p:cNvSpPr>
          <p:nvPr/>
        </p:nvSpPr>
        <p:spPr>
          <a:xfrm>
            <a:off x="6069013" y="5464767"/>
            <a:ext cx="5734050" cy="9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b="1" dirty="0"/>
              <a:t>Play a game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revise</a:t>
            </a:r>
            <a:r>
              <a:rPr lang="hr-HR" b="1" dirty="0"/>
              <a:t> </a:t>
            </a:r>
            <a:r>
              <a:rPr lang="hr-HR" b="1" dirty="0" err="1"/>
              <a:t>vocabulary</a:t>
            </a:r>
            <a:r>
              <a:rPr lang="hr-H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45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18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hr-HR" i="1" dirty="0" err="1"/>
              <a:t>Workbook</a:t>
            </a:r>
            <a:r>
              <a:rPr lang="hr-HR" i="1" dirty="0"/>
              <a:t>, </a:t>
            </a:r>
            <a:r>
              <a:rPr lang="hr-HR" i="1" dirty="0" err="1"/>
              <a:t>page</a:t>
            </a:r>
            <a:r>
              <a:rPr lang="hr-HR" i="1" dirty="0"/>
              <a:t> 15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222" y="1293424"/>
            <a:ext cx="3852281" cy="5352561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436407" y="1746542"/>
            <a:ext cx="5438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/>
              <a:t>Remember</a:t>
            </a:r>
            <a:r>
              <a:rPr lang="hr-HR" sz="2800" b="1" dirty="0"/>
              <a:t> </a:t>
            </a:r>
            <a:r>
              <a:rPr lang="hr-HR" sz="2800" b="1" dirty="0" err="1"/>
              <a:t>what</a:t>
            </a:r>
            <a:r>
              <a:rPr lang="hr-HR" sz="2800" b="1" dirty="0"/>
              <a:t> Kim </a:t>
            </a:r>
            <a:r>
              <a:rPr lang="hr-HR" sz="2800" b="1" dirty="0" err="1"/>
              <a:t>said</a:t>
            </a:r>
            <a:r>
              <a:rPr lang="hr-HR" sz="2800" b="1" dirty="0"/>
              <a:t> </a:t>
            </a:r>
            <a:r>
              <a:rPr lang="hr-HR" sz="2800" b="1" dirty="0" err="1"/>
              <a:t>about</a:t>
            </a:r>
            <a:r>
              <a:rPr lang="hr-HR" sz="2800" b="1" dirty="0"/>
              <a:t> </a:t>
            </a:r>
            <a:r>
              <a:rPr lang="hr-HR" sz="2800" b="1" dirty="0" err="1"/>
              <a:t>herself</a:t>
            </a:r>
            <a:r>
              <a:rPr lang="hr-HR" sz="2800" b="1" dirty="0"/>
              <a:t>? </a:t>
            </a:r>
          </a:p>
          <a:p>
            <a:r>
              <a:rPr lang="hr-HR" sz="2800" b="1" dirty="0" err="1"/>
              <a:t>Correct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words</a:t>
            </a:r>
            <a:r>
              <a:rPr lang="hr-HR" sz="2800" b="1" dirty="0"/>
              <a:t> </a:t>
            </a:r>
            <a:r>
              <a:rPr lang="hr-HR" sz="2800" b="1" dirty="0" err="1"/>
              <a:t>and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expressions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italics</a:t>
            </a:r>
            <a:r>
              <a:rPr lang="hr-HR" sz="2800" b="1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4B7F37-07A0-F220-ECA1-89C662B4983B}"/>
              </a:ext>
            </a:extLst>
          </p:cNvPr>
          <p:cNvSpPr txBox="1"/>
          <p:nvPr/>
        </p:nvSpPr>
        <p:spPr>
          <a:xfrm>
            <a:off x="6436406" y="3429000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D2317-0F89-5B26-7438-4890DB74B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8" y="1746542"/>
            <a:ext cx="5806943" cy="40618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BADBED-6DD0-1707-87E9-AFD8F98FA7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5" y="1937059"/>
            <a:ext cx="5951736" cy="38712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718777-3672-4C7C-8014-73621D0F79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" b="4404"/>
          <a:stretch/>
        </p:blipFill>
        <p:spPr>
          <a:xfrm>
            <a:off x="3758265" y="3084281"/>
            <a:ext cx="972568" cy="23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6E2D9A-D16D-AD1F-ABCC-E170F984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2" y="186221"/>
            <a:ext cx="6785113" cy="827571"/>
          </a:xfrm>
        </p:spPr>
        <p:txBody>
          <a:bodyPr>
            <a:normAutofit/>
          </a:bodyPr>
          <a:lstStyle/>
          <a:p>
            <a:pPr algn="ctr"/>
            <a:r>
              <a:rPr lang="hr-HR" sz="3500" b="1" dirty="0"/>
              <a:t>LPLAY A GAME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41A893-D44D-BB80-3940-838D06F3D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en-US" b="1" dirty="0"/>
              <a:t>Write down three ‘facts’ about yourself - two things that are true, one thing that is a lie. Tell your classmates what you wrote.</a:t>
            </a:r>
            <a:endParaRPr lang="hr-HR" b="1" dirty="0"/>
          </a:p>
          <a:p>
            <a:pPr marL="0" indent="0" algn="ctr">
              <a:buNone/>
            </a:pPr>
            <a:r>
              <a:rPr lang="en-US" b="1" dirty="0"/>
              <a:t> Can they guess which one is a lie? They might ask you some extra questions</a:t>
            </a:r>
            <a:r>
              <a:rPr lang="hr-HR" b="1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7FD744-533F-FF42-99F5-F44701F8FB29}"/>
              </a:ext>
            </a:extLst>
          </p:cNvPr>
          <p:cNvSpPr>
            <a:spLocks noGrp="1"/>
          </p:cNvSpPr>
          <p:nvPr/>
        </p:nvSpPr>
        <p:spPr>
          <a:xfrm>
            <a:off x="1985962" y="831319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5500" dirty="0"/>
              <a:t>TWO TRUTHS AND A LIE</a:t>
            </a:r>
            <a:endParaRPr lang="en-US" sz="5500" dirty="0"/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8B4F6D1F-ADBE-7345-B9C7-502EA0116C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555" y="4142423"/>
            <a:ext cx="2579898" cy="2174875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48E0794-3E6F-5847-BD58-757C9D1A1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703" y="4226341"/>
            <a:ext cx="1953737" cy="203454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6C6CA98-803D-DF46-9D6A-0B46BC4E4A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129" y="4142423"/>
            <a:ext cx="1953737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8812AB5-2E65-F10A-9712-660CAC0005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39124" cy="529996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B4AACE-04FF-A1C6-9DF2-87DF75A73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0775" y="30037"/>
            <a:ext cx="5986670" cy="10368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it</a:t>
            </a:r>
            <a:r>
              <a:rPr lang="hr-HR" sz="2000" b="1" dirty="0"/>
              <a:t> </a:t>
            </a:r>
            <a:r>
              <a:rPr lang="hr-HR" sz="2000" b="1" dirty="0" err="1"/>
              <a:t>easy</a:t>
            </a:r>
            <a:r>
              <a:rPr lang="hr-HR" sz="2000" b="1" dirty="0"/>
              <a:t> to </a:t>
            </a:r>
            <a:r>
              <a:rPr lang="hr-HR" sz="2000" b="1" dirty="0" err="1"/>
              <a:t>describe</a:t>
            </a:r>
            <a:r>
              <a:rPr lang="hr-HR" sz="2000" b="1" dirty="0"/>
              <a:t> </a:t>
            </a:r>
            <a:r>
              <a:rPr lang="hr-HR" sz="2000" b="1" dirty="0" err="1"/>
              <a:t>yourself</a:t>
            </a:r>
            <a:r>
              <a:rPr lang="hr-HR" sz="2000" b="1" dirty="0"/>
              <a:t> </a:t>
            </a:r>
            <a:r>
              <a:rPr lang="hr-HR" sz="2000" b="1" dirty="0" err="1"/>
              <a:t>or</a:t>
            </a:r>
            <a:r>
              <a:rPr lang="hr-HR" sz="2000" b="1" dirty="0"/>
              <a:t>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friends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a </a:t>
            </a:r>
            <a:r>
              <a:rPr lang="hr-HR" sz="2000" b="1" dirty="0" err="1"/>
              <a:t>few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? </a:t>
            </a:r>
            <a:r>
              <a:rPr lang="hr-HR" sz="2000" b="1" dirty="0" err="1"/>
              <a:t>Why</a:t>
            </a:r>
            <a:r>
              <a:rPr lang="hr-HR" sz="2000" b="1" dirty="0"/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E2FCC5-2BFE-1CDB-6644-1440D8D44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1" y="3131604"/>
            <a:ext cx="3583904" cy="34313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5DA39CF-0A55-C13F-22EE-2842A2462E3E}"/>
              </a:ext>
            </a:extLst>
          </p:cNvPr>
          <p:cNvSpPr txBox="1">
            <a:spLocks/>
          </p:cNvSpPr>
          <p:nvPr/>
        </p:nvSpPr>
        <p:spPr>
          <a:xfrm>
            <a:off x="5051297" y="720409"/>
            <a:ext cx="7022333" cy="682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Which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are </a:t>
            </a:r>
            <a:r>
              <a:rPr lang="hr-HR" sz="2000" b="1" dirty="0" err="1"/>
              <a:t>nouns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which</a:t>
            </a:r>
            <a:r>
              <a:rPr lang="hr-HR" sz="2000" b="1" dirty="0"/>
              <a:t> are </a:t>
            </a:r>
            <a:r>
              <a:rPr lang="hr-HR" sz="2000" b="1" dirty="0" err="1"/>
              <a:t>adjectives</a:t>
            </a:r>
            <a:r>
              <a:rPr lang="hr-HR" sz="2000" b="1" dirty="0"/>
              <a:t>?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51B9036B-74CC-A7B1-C33A-B85BD481FCEE}"/>
              </a:ext>
            </a:extLst>
          </p:cNvPr>
          <p:cNvSpPr txBox="1">
            <a:spLocks/>
          </p:cNvSpPr>
          <p:nvPr/>
        </p:nvSpPr>
        <p:spPr>
          <a:xfrm>
            <a:off x="4231608" y="1599331"/>
            <a:ext cx="4330855" cy="5098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weirdo (n)–</a:t>
            </a:r>
            <a:r>
              <a:rPr lang="en-US" dirty="0" err="1">
                <a:solidFill>
                  <a:srgbClr val="0070C0"/>
                </a:solidFill>
              </a:rPr>
              <a:t>čudak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fighter (n)–</a:t>
            </a:r>
            <a:r>
              <a:rPr lang="en-US" dirty="0" err="1">
                <a:solidFill>
                  <a:srgbClr val="0070C0"/>
                </a:solidFill>
              </a:rPr>
              <a:t>borac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hard working (adj)–</a:t>
            </a:r>
            <a:r>
              <a:rPr lang="en-US" dirty="0" err="1">
                <a:solidFill>
                  <a:srgbClr val="0070C0"/>
                </a:solidFill>
              </a:rPr>
              <a:t>marljiv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clever (adj)-</a:t>
            </a:r>
            <a:r>
              <a:rPr lang="en-US" dirty="0" err="1">
                <a:solidFill>
                  <a:srgbClr val="0070C0"/>
                </a:solidFill>
              </a:rPr>
              <a:t>pametan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patient (adj)–</a:t>
            </a:r>
            <a:r>
              <a:rPr lang="en-US" dirty="0" err="1">
                <a:solidFill>
                  <a:srgbClr val="0070C0"/>
                </a:solidFill>
              </a:rPr>
              <a:t>strpljiv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philosopher (n)-</a:t>
            </a:r>
            <a:r>
              <a:rPr lang="en-US" dirty="0" err="1">
                <a:solidFill>
                  <a:srgbClr val="0070C0"/>
                </a:solidFill>
              </a:rPr>
              <a:t>mislilac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filozof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friendly (adj)-</a:t>
            </a:r>
            <a:r>
              <a:rPr lang="en-US" dirty="0" err="1"/>
              <a:t>prijateljski</a:t>
            </a:r>
            <a:r>
              <a:rPr lang="en-US" dirty="0"/>
              <a:t> </a:t>
            </a:r>
            <a:r>
              <a:rPr lang="en-US" dirty="0" err="1"/>
              <a:t>raspoložen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chatterbox (n)-</a:t>
            </a:r>
            <a:r>
              <a:rPr lang="en-US" dirty="0" err="1">
                <a:solidFill>
                  <a:srgbClr val="0070C0"/>
                </a:solidFill>
              </a:rPr>
              <a:t>brbljavac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serious (adj)-</a:t>
            </a:r>
            <a:r>
              <a:rPr lang="en-US" dirty="0" err="1">
                <a:solidFill>
                  <a:srgbClr val="0070C0"/>
                </a:solidFill>
              </a:rPr>
              <a:t>ozbiljan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show-off (n)-</a:t>
            </a:r>
            <a:r>
              <a:rPr lang="en-US" dirty="0" err="1">
                <a:solidFill>
                  <a:srgbClr val="0070C0"/>
                </a:solidFill>
              </a:rPr>
              <a:t>hvalisavac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polite (adj)-</a:t>
            </a:r>
            <a:r>
              <a:rPr lang="en-US" dirty="0" err="1">
                <a:solidFill>
                  <a:srgbClr val="0070C0"/>
                </a:solidFill>
              </a:rPr>
              <a:t>pristojan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shy (adj)-</a:t>
            </a:r>
            <a:r>
              <a:rPr lang="en-US" dirty="0" err="1">
                <a:solidFill>
                  <a:srgbClr val="0070C0"/>
                </a:solidFill>
              </a:rPr>
              <a:t>sramežljiv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computer freak (n)-</a:t>
            </a:r>
            <a:r>
              <a:rPr lang="en-US" dirty="0" err="1">
                <a:solidFill>
                  <a:srgbClr val="0070C0"/>
                </a:solidFill>
              </a:rPr>
              <a:t>kompjutorski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fanatik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black sheep (n)-</a:t>
            </a:r>
            <a:r>
              <a:rPr lang="en-US" dirty="0" err="1">
                <a:solidFill>
                  <a:srgbClr val="0070C0"/>
                </a:solidFill>
              </a:rPr>
              <a:t>crna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ovca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selfish (adj)-</a:t>
            </a:r>
            <a:r>
              <a:rPr lang="en-US" dirty="0" err="1">
                <a:solidFill>
                  <a:srgbClr val="0070C0"/>
                </a:solidFill>
              </a:rPr>
              <a:t>sebičan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sports maniac (n)- </a:t>
            </a:r>
            <a:r>
              <a:rPr lang="en-US" dirty="0" err="1"/>
              <a:t>ljubitelj</a:t>
            </a:r>
            <a:r>
              <a:rPr lang="en-US" dirty="0"/>
              <a:t> </a:t>
            </a:r>
            <a:r>
              <a:rPr lang="en-US" dirty="0" err="1"/>
              <a:t>sporta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89CB5-FB61-4C0C-AC58-E43A96AC92FA}"/>
              </a:ext>
            </a:extLst>
          </p:cNvPr>
          <p:cNvSpPr txBox="1"/>
          <p:nvPr/>
        </p:nvSpPr>
        <p:spPr>
          <a:xfrm>
            <a:off x="8291743" y="1599331"/>
            <a:ext cx="37818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curious (adj)-</a:t>
            </a:r>
            <a:r>
              <a:rPr lang="en-US" dirty="0" err="1">
                <a:solidFill>
                  <a:srgbClr val="0070C0"/>
                </a:solidFill>
              </a:rPr>
              <a:t>znatiželjan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swot (n)-</a:t>
            </a:r>
            <a:r>
              <a:rPr lang="en-US" dirty="0" err="1">
                <a:solidFill>
                  <a:srgbClr val="0070C0"/>
                </a:solidFill>
              </a:rPr>
              <a:t>štreber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bookworm (n)-</a:t>
            </a:r>
            <a:r>
              <a:rPr lang="en-US" dirty="0" err="1">
                <a:solidFill>
                  <a:srgbClr val="0070C0"/>
                </a:solidFill>
              </a:rPr>
              <a:t>knjiški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hr-HR" dirty="0">
                <a:solidFill>
                  <a:srgbClr val="0070C0"/>
                </a:solidFill>
              </a:rPr>
              <a:t>moljac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bully (n)-</a:t>
            </a:r>
            <a:r>
              <a:rPr lang="en-US" dirty="0" err="1">
                <a:solidFill>
                  <a:srgbClr val="0070C0"/>
                </a:solidFill>
              </a:rPr>
              <a:t>nasilnik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lazy (adj)-</a:t>
            </a:r>
            <a:r>
              <a:rPr lang="en-US" dirty="0" err="1">
                <a:solidFill>
                  <a:srgbClr val="0070C0"/>
                </a:solidFill>
              </a:rPr>
              <a:t>lijen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bossy (adj)-</a:t>
            </a:r>
            <a:r>
              <a:rPr lang="en-US" dirty="0" err="1">
                <a:solidFill>
                  <a:srgbClr val="0070C0"/>
                </a:solidFill>
              </a:rPr>
              <a:t>sklon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zapovijedanju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fashion victim (n)-</a:t>
            </a:r>
            <a:r>
              <a:rPr lang="en-US" dirty="0" err="1">
                <a:solidFill>
                  <a:srgbClr val="0070C0"/>
                </a:solidFill>
              </a:rPr>
              <a:t>žrtva</a:t>
            </a:r>
            <a:r>
              <a:rPr lang="en-US" dirty="0">
                <a:solidFill>
                  <a:srgbClr val="0070C0"/>
                </a:solidFill>
              </a:rPr>
              <a:t> mode</a:t>
            </a:r>
          </a:p>
          <a:p>
            <a:r>
              <a:rPr lang="en-US" dirty="0"/>
              <a:t>teaser (n)-</a:t>
            </a:r>
            <a:r>
              <a:rPr lang="en-US" dirty="0" err="1">
                <a:solidFill>
                  <a:srgbClr val="0070C0"/>
                </a:solidFill>
              </a:rPr>
              <a:t>zadirkivač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/>
              <a:t>jelaous</a:t>
            </a:r>
            <a:r>
              <a:rPr lang="en-US" dirty="0"/>
              <a:t> (adj)-</a:t>
            </a:r>
            <a:r>
              <a:rPr lang="en-US" dirty="0" err="1">
                <a:solidFill>
                  <a:srgbClr val="0070C0"/>
                </a:solidFill>
              </a:rPr>
              <a:t>ljubomoran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talkative (adj)-</a:t>
            </a:r>
            <a:r>
              <a:rPr lang="en-US" dirty="0" err="1">
                <a:solidFill>
                  <a:srgbClr val="0070C0"/>
                </a:solidFill>
              </a:rPr>
              <a:t>razgovorljiv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genius (n)-</a:t>
            </a:r>
            <a:r>
              <a:rPr lang="en-US" dirty="0" err="1">
                <a:solidFill>
                  <a:srgbClr val="0070C0"/>
                </a:solidFill>
              </a:rPr>
              <a:t>genije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rude (adj)-</a:t>
            </a:r>
            <a:r>
              <a:rPr lang="en-US" dirty="0" err="1">
                <a:solidFill>
                  <a:srgbClr val="0070C0"/>
                </a:solidFill>
              </a:rPr>
              <a:t>nepristojan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funny (adj)-</a:t>
            </a:r>
            <a:r>
              <a:rPr lang="en-US" dirty="0" err="1">
                <a:solidFill>
                  <a:srgbClr val="0070C0"/>
                </a:solidFill>
              </a:rPr>
              <a:t>zabavan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quiet (</a:t>
            </a:r>
            <a:r>
              <a:rPr lang="en-US" dirty="0" err="1"/>
              <a:t>ajd</a:t>
            </a:r>
            <a:r>
              <a:rPr lang="en-US" dirty="0"/>
              <a:t>)-</a:t>
            </a:r>
            <a:r>
              <a:rPr lang="en-US" dirty="0" err="1">
                <a:solidFill>
                  <a:srgbClr val="0070C0"/>
                </a:solidFill>
              </a:rPr>
              <a:t>tih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music addict (n)-</a:t>
            </a:r>
            <a:r>
              <a:rPr lang="en-US" dirty="0" err="1">
                <a:solidFill>
                  <a:srgbClr val="0070C0"/>
                </a:solidFill>
              </a:rPr>
              <a:t>ovisnik</a:t>
            </a:r>
            <a:r>
              <a:rPr lang="en-US" dirty="0">
                <a:solidFill>
                  <a:srgbClr val="0070C0"/>
                </a:solidFill>
              </a:rPr>
              <a:t> o </a:t>
            </a:r>
            <a:r>
              <a:rPr lang="en-US" dirty="0" err="1">
                <a:solidFill>
                  <a:srgbClr val="0070C0"/>
                </a:solidFill>
              </a:rPr>
              <a:t>glazbi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dreamer (n)-</a:t>
            </a:r>
            <a:r>
              <a:rPr lang="en-US" dirty="0" err="1">
                <a:solidFill>
                  <a:srgbClr val="0070C0"/>
                </a:solidFill>
              </a:rPr>
              <a:t>sanjar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optimistic (adj)-</a:t>
            </a:r>
            <a:r>
              <a:rPr lang="en-US" dirty="0" err="1">
                <a:solidFill>
                  <a:srgbClr val="0070C0"/>
                </a:solidFill>
              </a:rPr>
              <a:t>optimističan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pessimistic (adj)-</a:t>
            </a:r>
            <a:r>
              <a:rPr lang="en-US" dirty="0" err="1">
                <a:solidFill>
                  <a:srgbClr val="0070C0"/>
                </a:solidFill>
              </a:rPr>
              <a:t>pesimisitičan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8812AB5-2E65-F10A-9712-660CAC0005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67711" cy="6858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B4AACE-04FF-A1C6-9DF2-87DF75A73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4879" y="364573"/>
            <a:ext cx="5986670" cy="659157"/>
          </a:xfrm>
        </p:spPr>
        <p:txBody>
          <a:bodyPr/>
          <a:lstStyle/>
          <a:p>
            <a:pPr marL="0" indent="0" algn="just">
              <a:buNone/>
            </a:pPr>
            <a:r>
              <a:rPr lang="hr-HR" b="1" dirty="0" err="1"/>
              <a:t>What</a:t>
            </a:r>
            <a:r>
              <a:rPr lang="hr-HR" b="1" dirty="0"/>
              <a:t> </a:t>
            </a:r>
            <a:r>
              <a:rPr lang="hr-HR" b="1" dirty="0" err="1"/>
              <a:t>adjectives</a:t>
            </a:r>
            <a:r>
              <a:rPr lang="hr-HR" b="1" dirty="0"/>
              <a:t> are </a:t>
            </a:r>
            <a:r>
              <a:rPr lang="hr-HR" b="1" dirty="0" err="1"/>
              <a:t>described</a:t>
            </a:r>
            <a:r>
              <a:rPr lang="hr-HR" b="1" dirty="0"/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E2FCC5-2BFE-1CDB-6644-1440D8D44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28" y="1483168"/>
            <a:ext cx="4298052" cy="36332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5DA39CF-0A55-C13F-22EE-2842A2462E3E}"/>
              </a:ext>
            </a:extLst>
          </p:cNvPr>
          <p:cNvSpPr txBox="1">
            <a:spLocks/>
          </p:cNvSpPr>
          <p:nvPr/>
        </p:nvSpPr>
        <p:spPr>
          <a:xfrm>
            <a:off x="5734879" y="1023730"/>
            <a:ext cx="5986670" cy="130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2CAC5-4257-9472-29F6-616D4B96463B}"/>
              </a:ext>
            </a:extLst>
          </p:cNvPr>
          <p:cNvSpPr txBox="1"/>
          <p:nvPr/>
        </p:nvSpPr>
        <p:spPr>
          <a:xfrm>
            <a:off x="904461" y="2141089"/>
            <a:ext cx="102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talkative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0D52E-6323-769F-E8FA-86FD9D18A71D}"/>
              </a:ext>
            </a:extLst>
          </p:cNvPr>
          <p:cNvSpPr txBox="1"/>
          <p:nvPr/>
        </p:nvSpPr>
        <p:spPr>
          <a:xfrm>
            <a:off x="904461" y="2799010"/>
            <a:ext cx="102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lazy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92A1A-B0D3-9398-EE97-80D33E1A1A71}"/>
              </a:ext>
            </a:extLst>
          </p:cNvPr>
          <p:cNvSpPr txBox="1"/>
          <p:nvPr/>
        </p:nvSpPr>
        <p:spPr>
          <a:xfrm>
            <a:off x="875572" y="3428999"/>
            <a:ext cx="102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funny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3584E-01C9-272A-AE01-DCE0AB411850}"/>
              </a:ext>
            </a:extLst>
          </p:cNvPr>
          <p:cNvSpPr txBox="1"/>
          <p:nvPr/>
        </p:nvSpPr>
        <p:spPr>
          <a:xfrm>
            <a:off x="904461" y="4072742"/>
            <a:ext cx="102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rude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17628D-F98B-1818-D146-038C2CCC2F7F}"/>
              </a:ext>
            </a:extLst>
          </p:cNvPr>
          <p:cNvSpPr txBox="1"/>
          <p:nvPr/>
        </p:nvSpPr>
        <p:spPr>
          <a:xfrm>
            <a:off x="875572" y="4692744"/>
            <a:ext cx="120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optimistic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CD1EE9-AF4A-2741-EDE9-5723EF9996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/>
          <a:stretch/>
        </p:blipFill>
        <p:spPr>
          <a:xfrm>
            <a:off x="0" y="2763808"/>
            <a:ext cx="5480603" cy="13020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6487440-1E08-8E0E-38F2-5ED9A6DB0245}"/>
              </a:ext>
            </a:extLst>
          </p:cNvPr>
          <p:cNvSpPr txBox="1">
            <a:spLocks/>
          </p:cNvSpPr>
          <p:nvPr/>
        </p:nvSpPr>
        <p:spPr>
          <a:xfrm>
            <a:off x="5734879" y="1851264"/>
            <a:ext cx="5986670" cy="1577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What</a:t>
            </a:r>
            <a:r>
              <a:rPr lang="hr-HR" b="1" dirty="0"/>
              <a:t> are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opposites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these</a:t>
            </a:r>
            <a:r>
              <a:rPr lang="hr-HR" b="1" dirty="0"/>
              <a:t> </a:t>
            </a:r>
            <a:r>
              <a:rPr lang="hr-HR" b="1" dirty="0" err="1"/>
              <a:t>adjetives</a:t>
            </a:r>
            <a:r>
              <a:rPr lang="hr-HR" b="1" dirty="0"/>
              <a:t>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/>
              <a:t>You </a:t>
            </a:r>
            <a:r>
              <a:rPr lang="hr-HR" b="1" dirty="0" err="1"/>
              <a:t>can</a:t>
            </a:r>
            <a:r>
              <a:rPr lang="hr-HR" b="1" dirty="0"/>
              <a:t> </a:t>
            </a:r>
            <a:r>
              <a:rPr lang="hr-HR" b="1" dirty="0" err="1"/>
              <a:t>find</a:t>
            </a:r>
            <a:r>
              <a:rPr lang="hr-HR" b="1" dirty="0"/>
              <a:t> </a:t>
            </a:r>
            <a:r>
              <a:rPr lang="hr-HR" b="1" dirty="0" err="1"/>
              <a:t>them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2.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62C55F42-AD41-E235-F960-5388EC47991D}"/>
              </a:ext>
            </a:extLst>
          </p:cNvPr>
          <p:cNvSpPr txBox="1">
            <a:spLocks/>
          </p:cNvSpPr>
          <p:nvPr/>
        </p:nvSpPr>
        <p:spPr>
          <a:xfrm>
            <a:off x="5815431" y="3309728"/>
            <a:ext cx="5986670" cy="2892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serious – funny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polite – rude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quiet – talkative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pessimistic – optimistic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hard-working – lazy </a:t>
            </a:r>
          </a:p>
        </p:txBody>
      </p:sp>
    </p:spTree>
    <p:extLst>
      <p:ext uri="{BB962C8B-B14F-4D97-AF65-F5344CB8AC3E}">
        <p14:creationId xmlns:p14="http://schemas.microsoft.com/office/powerpoint/2010/main" val="32044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8D4AC-F4FD-FD1A-CBA2-053BB0561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6659" y="126033"/>
            <a:ext cx="5764696" cy="1215749"/>
          </a:xfrm>
        </p:spPr>
        <p:txBody>
          <a:bodyPr/>
          <a:lstStyle/>
          <a:p>
            <a:pPr marL="0" indent="0" algn="just">
              <a:buNone/>
            </a:pPr>
            <a:r>
              <a:rPr lang="hr-HR" b="1" dirty="0"/>
              <a:t>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questions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circle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correct</a:t>
            </a:r>
            <a:r>
              <a:rPr lang="hr-HR" b="1" dirty="0"/>
              <a:t> </a:t>
            </a:r>
            <a:r>
              <a:rPr lang="hr-HR" b="1" dirty="0" err="1"/>
              <a:t>answer</a:t>
            </a:r>
            <a:r>
              <a:rPr lang="hr-HR" b="1" dirty="0"/>
              <a:t> a) </a:t>
            </a:r>
            <a:r>
              <a:rPr lang="hr-HR" b="1" dirty="0" err="1"/>
              <a:t>or</a:t>
            </a:r>
            <a:r>
              <a:rPr lang="hr-HR" b="1" dirty="0"/>
              <a:t> b).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D0CB404B-8AC7-CC84-3030-07EE3159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67711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E88011-3C64-2D90-2042-3A8A4910D8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600" y="289960"/>
            <a:ext cx="2921482" cy="62780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6B54288-A34A-CF5D-A92A-58D5802D86EE}"/>
              </a:ext>
            </a:extLst>
          </p:cNvPr>
          <p:cNvSpPr txBox="1">
            <a:spLocks/>
          </p:cNvSpPr>
          <p:nvPr/>
        </p:nvSpPr>
        <p:spPr>
          <a:xfrm>
            <a:off x="5911311" y="1143139"/>
            <a:ext cx="5764696" cy="576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942BC6-7402-8D2E-2AEC-65E5046ED2E5}"/>
              </a:ext>
            </a:extLst>
          </p:cNvPr>
          <p:cNvSpPr/>
          <p:nvPr/>
        </p:nvSpPr>
        <p:spPr>
          <a:xfrm>
            <a:off x="1060873" y="1202773"/>
            <a:ext cx="318052" cy="288235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22917E-5D1A-85FB-5F0C-A654454B9648}"/>
              </a:ext>
            </a:extLst>
          </p:cNvPr>
          <p:cNvSpPr/>
          <p:nvPr/>
        </p:nvSpPr>
        <p:spPr>
          <a:xfrm>
            <a:off x="1060873" y="1951520"/>
            <a:ext cx="318052" cy="288235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E16F03-4C67-ED4D-D2D1-7852F2FE1B74}"/>
              </a:ext>
            </a:extLst>
          </p:cNvPr>
          <p:cNvSpPr/>
          <p:nvPr/>
        </p:nvSpPr>
        <p:spPr>
          <a:xfrm>
            <a:off x="1062972" y="2975251"/>
            <a:ext cx="318052" cy="288235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DDC321-6D7E-67EC-999E-176E9406B33A}"/>
              </a:ext>
            </a:extLst>
          </p:cNvPr>
          <p:cNvSpPr/>
          <p:nvPr/>
        </p:nvSpPr>
        <p:spPr>
          <a:xfrm>
            <a:off x="1060873" y="4649789"/>
            <a:ext cx="318052" cy="288235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4BBB8D-A2CF-1622-5432-EB60AD34EE2C}"/>
              </a:ext>
            </a:extLst>
          </p:cNvPr>
          <p:cNvSpPr/>
          <p:nvPr/>
        </p:nvSpPr>
        <p:spPr>
          <a:xfrm>
            <a:off x="1060873" y="5363092"/>
            <a:ext cx="318052" cy="288235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344F0A-BC44-639C-2A19-3F5C234D2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66" y="3781777"/>
            <a:ext cx="6972023" cy="13567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9ADB010-21BB-D7B2-AA8E-3D69B6984F11}"/>
              </a:ext>
            </a:extLst>
          </p:cNvPr>
          <p:cNvSpPr txBox="1">
            <a:spLocks/>
          </p:cNvSpPr>
          <p:nvPr/>
        </p:nvSpPr>
        <p:spPr>
          <a:xfrm>
            <a:off x="5896659" y="1991140"/>
            <a:ext cx="5764696" cy="1215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/>
              <a:t>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four</a:t>
            </a:r>
            <a:r>
              <a:rPr lang="hr-HR" b="1" dirty="0"/>
              <a:t> </a:t>
            </a:r>
            <a:r>
              <a:rPr lang="hr-HR" b="1" dirty="0" err="1"/>
              <a:t>friends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complete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Ana, Lovro, Dino </a:t>
            </a:r>
            <a:r>
              <a:rPr lang="hr-HR" b="1" dirty="0" err="1"/>
              <a:t>or</a:t>
            </a:r>
            <a:r>
              <a:rPr lang="hr-HR" b="1" dirty="0"/>
              <a:t> Eva.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136DE1-8A99-289B-BB17-D3CD60C6E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" y="-1"/>
            <a:ext cx="5116428" cy="6858000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EEAEE8C-B05D-2E7B-33DB-C16F7A522A12}"/>
              </a:ext>
            </a:extLst>
          </p:cNvPr>
          <p:cNvSpPr txBox="1">
            <a:spLocks/>
          </p:cNvSpPr>
          <p:nvPr/>
        </p:nvSpPr>
        <p:spPr>
          <a:xfrm>
            <a:off x="5911311" y="3190392"/>
            <a:ext cx="5764696" cy="576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9308A3-D446-606C-6057-37796E5249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32" y="4084984"/>
            <a:ext cx="655240" cy="8518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4B0B71-3899-EB66-4652-A160CFA0D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3" y="4084984"/>
            <a:ext cx="655240" cy="802991"/>
          </a:xfrm>
          <a:prstGeom prst="rect">
            <a:avLst/>
          </a:prstGeom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36AFE4A5-6C91-7CE5-36B7-69C831C57937}"/>
              </a:ext>
            </a:extLst>
          </p:cNvPr>
          <p:cNvSpPr txBox="1">
            <a:spLocks/>
          </p:cNvSpPr>
          <p:nvPr/>
        </p:nvSpPr>
        <p:spPr>
          <a:xfrm>
            <a:off x="5896659" y="5441737"/>
            <a:ext cx="5885766" cy="129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Describe</a:t>
            </a:r>
            <a:r>
              <a:rPr lang="hr-HR" b="1" dirty="0"/>
              <a:t> </a:t>
            </a:r>
            <a:r>
              <a:rPr lang="hr-HR" b="1" dirty="0" err="1"/>
              <a:t>yourself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a </a:t>
            </a:r>
            <a:r>
              <a:rPr lang="hr-HR" b="1" dirty="0" err="1"/>
              <a:t>couple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02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hr-HR" i="1" dirty="0" err="1"/>
              <a:t>Workbook</a:t>
            </a:r>
            <a:r>
              <a:rPr lang="hr-HR" i="1" dirty="0"/>
              <a:t>, </a:t>
            </a:r>
            <a:r>
              <a:rPr lang="hr-HR" i="1" dirty="0" err="1"/>
              <a:t>page</a:t>
            </a:r>
            <a:r>
              <a:rPr lang="hr-HR" i="1" dirty="0"/>
              <a:t> 12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89" y="1393982"/>
            <a:ext cx="4161183" cy="5235553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339170" y="2868539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/>
              <a:t>Complete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text</a:t>
            </a:r>
            <a:r>
              <a:rPr lang="hr-HR" sz="2800" b="1" dirty="0"/>
              <a:t> </a:t>
            </a:r>
            <a:r>
              <a:rPr lang="hr-HR" sz="2800" b="1" dirty="0" err="1"/>
              <a:t>with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words</a:t>
            </a:r>
            <a:r>
              <a:rPr lang="hr-HR" sz="2800" b="1" dirty="0"/>
              <a:t> </a:t>
            </a:r>
            <a:r>
              <a:rPr lang="hr-HR" sz="2800" b="1" dirty="0" err="1"/>
              <a:t>below</a:t>
            </a:r>
            <a:r>
              <a:rPr lang="hr-HR" sz="2800" b="1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4AD96-E96F-DAC5-6160-1012DD798C93}"/>
              </a:ext>
            </a:extLst>
          </p:cNvPr>
          <p:cNvSpPr txBox="1"/>
          <p:nvPr/>
        </p:nvSpPr>
        <p:spPr>
          <a:xfrm>
            <a:off x="6339169" y="4011758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8A255-D588-FBB6-2AED-ABB5D6FFF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0" y="1557206"/>
            <a:ext cx="5566301" cy="45308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57657B-1F84-D61F-EE62-FF2FDCFA51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5"/>
          <a:stretch/>
        </p:blipFill>
        <p:spPr>
          <a:xfrm>
            <a:off x="414056" y="2878697"/>
            <a:ext cx="5315622" cy="317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095B4E-5421-A46F-8484-7893C5562F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00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FBAC6-ACE8-8FC0-AC05-CA443A2C0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853" y="3285367"/>
            <a:ext cx="5957889" cy="3572633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r-HR" sz="2300" b="1" dirty="0"/>
          </a:p>
          <a:p>
            <a:pPr marL="0" indent="0" algn="just">
              <a:buNone/>
            </a:pPr>
            <a:r>
              <a:rPr lang="hr-HR" sz="2000" dirty="0" err="1"/>
              <a:t>We</a:t>
            </a:r>
            <a:r>
              <a:rPr lang="hr-HR" sz="2000" dirty="0"/>
              <a:t> use </a:t>
            </a:r>
            <a:r>
              <a:rPr lang="hr-HR" sz="2000" b="1" dirty="0"/>
              <a:t>GERUND</a:t>
            </a:r>
            <a:r>
              <a:rPr lang="hr-HR" sz="2000" dirty="0"/>
              <a:t> </a:t>
            </a:r>
            <a:r>
              <a:rPr lang="hr-HR" sz="2000" dirty="0" err="1"/>
              <a:t>after</a:t>
            </a:r>
            <a:r>
              <a:rPr lang="hr-HR" sz="2000" dirty="0"/>
              <a:t> some </a:t>
            </a:r>
            <a:r>
              <a:rPr lang="hr-HR" sz="2000" dirty="0" err="1"/>
              <a:t>verbs</a:t>
            </a:r>
            <a:r>
              <a:rPr lang="hr-HR" sz="2000" dirty="0"/>
              <a:t>. </a:t>
            </a:r>
          </a:p>
          <a:p>
            <a:pPr marL="0" indent="0" algn="just">
              <a:buNone/>
            </a:pPr>
            <a:r>
              <a:rPr lang="hr-HR" sz="2000" dirty="0"/>
              <a:t>LOVE, LIKE, ADORE, HATE, ENJOY, PREFER </a:t>
            </a:r>
            <a:r>
              <a:rPr lang="hr-HR" sz="2000" dirty="0" err="1"/>
              <a:t>etc</a:t>
            </a:r>
            <a:r>
              <a:rPr lang="hr-HR" sz="2000" dirty="0"/>
              <a:t>. 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accent1"/>
                </a:solidFill>
              </a:rPr>
              <a:t>Gerund koristimo nakon nekih glagola (LOVE, LIKE, ADORE, HATE, ENJOY, PREFER itd.) </a:t>
            </a:r>
          </a:p>
          <a:p>
            <a:pPr marL="0" indent="0" algn="just">
              <a:buNone/>
            </a:pPr>
            <a:r>
              <a:rPr lang="hr-HR" sz="2000" b="1" dirty="0"/>
              <a:t>I </a:t>
            </a:r>
            <a:r>
              <a:rPr lang="hr-HR" sz="2000" b="1" dirty="0" err="1">
                <a:solidFill>
                  <a:srgbClr val="FF0000"/>
                </a:solidFill>
              </a:rPr>
              <a:t>like</a:t>
            </a:r>
            <a:r>
              <a:rPr lang="hr-HR" sz="2000" b="1" dirty="0"/>
              <a:t> </a:t>
            </a:r>
            <a:r>
              <a:rPr lang="hr-HR" sz="2000" b="1" dirty="0" err="1"/>
              <a:t>read</a:t>
            </a:r>
            <a:r>
              <a:rPr lang="hr-HR" sz="2000" b="1" dirty="0" err="1">
                <a:solidFill>
                  <a:srgbClr val="FF0000"/>
                </a:solidFill>
              </a:rPr>
              <a:t>ing</a:t>
            </a:r>
            <a:r>
              <a:rPr lang="hr-HR" sz="2000" b="1" dirty="0"/>
              <a:t>. </a:t>
            </a:r>
          </a:p>
          <a:p>
            <a:pPr marL="0" indent="0" algn="just">
              <a:buNone/>
            </a:pPr>
            <a:r>
              <a:rPr lang="hr-HR" sz="2000" b="1" dirty="0"/>
              <a:t>I </a:t>
            </a:r>
            <a:r>
              <a:rPr lang="hr-HR" sz="2000" b="1" dirty="0" err="1">
                <a:solidFill>
                  <a:srgbClr val="FF0000"/>
                </a:solidFill>
              </a:rPr>
              <a:t>adore</a:t>
            </a:r>
            <a:r>
              <a:rPr lang="hr-HR" sz="2000" b="1" dirty="0"/>
              <a:t> </a:t>
            </a:r>
            <a:r>
              <a:rPr lang="hr-HR" sz="2000" b="1" dirty="0" err="1"/>
              <a:t>buy</a:t>
            </a:r>
            <a:r>
              <a:rPr lang="hr-HR" sz="2000" b="1" dirty="0" err="1">
                <a:solidFill>
                  <a:srgbClr val="FF0000"/>
                </a:solidFill>
              </a:rPr>
              <a:t>ing</a:t>
            </a:r>
            <a:r>
              <a:rPr lang="hr-HR" sz="2000" b="1" dirty="0"/>
              <a:t> </a:t>
            </a:r>
            <a:r>
              <a:rPr lang="hr-HR" sz="2000" b="1" dirty="0" err="1"/>
              <a:t>new</a:t>
            </a:r>
            <a:r>
              <a:rPr lang="hr-HR" sz="2000" b="1" dirty="0"/>
              <a:t> </a:t>
            </a:r>
            <a:r>
              <a:rPr lang="hr-HR" sz="2000" b="1" dirty="0" err="1"/>
              <a:t>clothes</a:t>
            </a:r>
            <a:r>
              <a:rPr lang="hr-HR" sz="2000" b="1" dirty="0"/>
              <a:t>. </a:t>
            </a:r>
          </a:p>
          <a:p>
            <a:pPr marL="0" indent="0" algn="just">
              <a:buNone/>
            </a:pPr>
            <a:r>
              <a:rPr lang="hr-HR" sz="2000" b="1" dirty="0"/>
              <a:t>I </a:t>
            </a:r>
            <a:r>
              <a:rPr lang="hr-HR" sz="2000" b="1" dirty="0" err="1">
                <a:solidFill>
                  <a:srgbClr val="FF0000"/>
                </a:solidFill>
              </a:rPr>
              <a:t>prefer</a:t>
            </a:r>
            <a:r>
              <a:rPr lang="hr-HR" sz="2000" b="1" dirty="0"/>
              <a:t> </a:t>
            </a:r>
            <a:r>
              <a:rPr lang="hr-HR" sz="2000" b="1" dirty="0" err="1"/>
              <a:t>spend</a:t>
            </a:r>
            <a:r>
              <a:rPr lang="hr-HR" sz="2000" b="1" dirty="0" err="1">
                <a:solidFill>
                  <a:srgbClr val="FF0000"/>
                </a:solidFill>
              </a:rPr>
              <a:t>ing</a:t>
            </a:r>
            <a:r>
              <a:rPr lang="hr-HR" sz="2000" b="1" dirty="0"/>
              <a:t> </a:t>
            </a:r>
            <a:r>
              <a:rPr lang="hr-HR" sz="2000" b="1" dirty="0" err="1"/>
              <a:t>my</a:t>
            </a:r>
            <a:r>
              <a:rPr lang="hr-HR" sz="2000" b="1" dirty="0"/>
              <a:t> time </a:t>
            </a:r>
            <a:r>
              <a:rPr lang="hr-HR" sz="2000" b="1" dirty="0" err="1"/>
              <a:t>alone</a:t>
            </a:r>
            <a:r>
              <a:rPr lang="hr-HR" sz="2000" b="1" dirty="0"/>
              <a:t>.</a:t>
            </a:r>
          </a:p>
          <a:p>
            <a:pPr marL="0" indent="0" algn="just">
              <a:buNone/>
            </a:pPr>
            <a:r>
              <a:rPr lang="hr-HR" sz="2000" b="1" dirty="0"/>
              <a:t>I </a:t>
            </a:r>
            <a:r>
              <a:rPr lang="hr-HR" sz="2000" b="1" dirty="0" err="1">
                <a:solidFill>
                  <a:srgbClr val="FF0000"/>
                </a:solidFill>
              </a:rPr>
              <a:t>sarted</a:t>
            </a:r>
            <a:r>
              <a:rPr lang="hr-HR" sz="2000" b="1" dirty="0"/>
              <a:t> </a:t>
            </a:r>
            <a:r>
              <a:rPr lang="hr-HR" sz="2000" b="1" dirty="0" err="1"/>
              <a:t>play</a:t>
            </a:r>
            <a:r>
              <a:rPr lang="hr-HR" sz="2000" b="1" dirty="0" err="1">
                <a:solidFill>
                  <a:srgbClr val="FF0000"/>
                </a:solidFill>
              </a:rPr>
              <a:t>ing</a:t>
            </a:r>
            <a:r>
              <a:rPr lang="hr-HR" sz="2000" b="1" dirty="0"/>
              <a:t> </a:t>
            </a:r>
            <a:r>
              <a:rPr lang="hr-HR" sz="2000" b="1" dirty="0" err="1"/>
              <a:t>football</a:t>
            </a:r>
            <a:r>
              <a:rPr lang="hr-HR" sz="2000" b="1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6BD785-A79D-059E-83C6-30E6F7DE5E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24" r="3916" b="3685"/>
          <a:stretch/>
        </p:blipFill>
        <p:spPr>
          <a:xfrm>
            <a:off x="0" y="1998477"/>
            <a:ext cx="6010275" cy="23206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C39542-046E-F95D-9FDD-5EAC1999FC7D}"/>
              </a:ext>
            </a:extLst>
          </p:cNvPr>
          <p:cNvSpPr txBox="1"/>
          <p:nvPr/>
        </p:nvSpPr>
        <p:spPr>
          <a:xfrm>
            <a:off x="6207853" y="143077"/>
            <a:ext cx="5892676" cy="34778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hr-HR" sz="2000" b="1" dirty="0">
                <a:solidFill>
                  <a:schemeClr val="accent2"/>
                </a:solidFill>
              </a:rPr>
              <a:t>LANGUAGE FOCUS </a:t>
            </a:r>
            <a:r>
              <a:rPr lang="hr-HR" sz="2000" b="1" dirty="0"/>
              <a:t>- GERUND</a:t>
            </a:r>
          </a:p>
          <a:p>
            <a:r>
              <a:rPr lang="hr-HR" sz="2000" dirty="0" err="1"/>
              <a:t>We</a:t>
            </a:r>
            <a:r>
              <a:rPr lang="hr-HR" sz="2000" dirty="0"/>
              <a:t> use </a:t>
            </a:r>
            <a:r>
              <a:rPr lang="hr-HR" sz="2000" dirty="0">
                <a:solidFill>
                  <a:srgbClr val="FF0000"/>
                </a:solidFill>
              </a:rPr>
              <a:t>GERUND</a:t>
            </a:r>
            <a:r>
              <a:rPr lang="hr-HR" sz="2000" dirty="0"/>
              <a:t> (VERB +ING)  </a:t>
            </a:r>
            <a:r>
              <a:rPr lang="hr-HR" sz="2000" dirty="0" err="1"/>
              <a:t>with</a:t>
            </a:r>
            <a:r>
              <a:rPr lang="hr-HR" sz="2000" dirty="0"/>
              <a:t> some </a:t>
            </a:r>
            <a:r>
              <a:rPr lang="hr-HR" sz="2000" dirty="0" err="1"/>
              <a:t>fixed</a:t>
            </a:r>
            <a:r>
              <a:rPr lang="hr-HR" sz="2000" dirty="0"/>
              <a:t> </a:t>
            </a:r>
            <a:r>
              <a:rPr lang="hr-HR" sz="2000" dirty="0" err="1"/>
              <a:t>expressions</a:t>
            </a:r>
            <a:r>
              <a:rPr lang="hr-HR" sz="2000" b="1" dirty="0"/>
              <a:t>:</a:t>
            </a:r>
          </a:p>
          <a:p>
            <a:r>
              <a:rPr lang="hr-HR" sz="2000" b="1" dirty="0">
                <a:solidFill>
                  <a:schemeClr val="accent1"/>
                </a:solidFill>
              </a:rPr>
              <a:t>Gerund</a:t>
            </a:r>
            <a:r>
              <a:rPr lang="hr-HR" sz="2000" dirty="0">
                <a:solidFill>
                  <a:schemeClr val="accent1"/>
                </a:solidFill>
              </a:rPr>
              <a:t> (glagol + nastavak -</a:t>
            </a:r>
            <a:r>
              <a:rPr lang="hr-HR" sz="2000" dirty="0" err="1">
                <a:solidFill>
                  <a:schemeClr val="accent1"/>
                </a:solidFill>
              </a:rPr>
              <a:t>ing</a:t>
            </a:r>
            <a:r>
              <a:rPr lang="hr-HR" sz="2000" dirty="0">
                <a:solidFill>
                  <a:schemeClr val="accent1"/>
                </a:solidFill>
              </a:rPr>
              <a:t>) koristimo uz neke ustaljene izraze:</a:t>
            </a:r>
          </a:p>
          <a:p>
            <a:endParaRPr lang="hr-HR" sz="2000" b="1" dirty="0">
              <a:solidFill>
                <a:schemeClr val="accent1"/>
              </a:solidFill>
            </a:endParaRPr>
          </a:p>
          <a:p>
            <a:pPr algn="just"/>
            <a:r>
              <a:rPr lang="hr-HR" sz="2000" b="1" dirty="0"/>
              <a:t>I </a:t>
            </a:r>
            <a:r>
              <a:rPr lang="hr-HR" sz="2000" b="1" dirty="0" err="1">
                <a:solidFill>
                  <a:srgbClr val="FF0000"/>
                </a:solidFill>
              </a:rPr>
              <a:t>don’t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mind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/>
              <a:t>… -ing. I am </a:t>
            </a:r>
            <a:r>
              <a:rPr lang="hr-HR" sz="2000" b="1" dirty="0" err="1">
                <a:solidFill>
                  <a:srgbClr val="FF0000"/>
                </a:solidFill>
              </a:rPr>
              <a:t>looking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forward</a:t>
            </a:r>
            <a:r>
              <a:rPr lang="hr-HR" sz="2000" b="1" dirty="0">
                <a:solidFill>
                  <a:srgbClr val="FF0000"/>
                </a:solidFill>
              </a:rPr>
              <a:t> to </a:t>
            </a:r>
            <a:r>
              <a:rPr lang="hr-HR" sz="2000" b="1" dirty="0"/>
              <a:t>…-ing.</a:t>
            </a:r>
          </a:p>
          <a:p>
            <a:pPr algn="just"/>
            <a:r>
              <a:rPr lang="hr-HR" sz="2000" b="1" dirty="0"/>
              <a:t> </a:t>
            </a:r>
          </a:p>
          <a:p>
            <a:pPr algn="just"/>
            <a:r>
              <a:rPr lang="hr-HR" sz="2000" b="1" dirty="0" err="1"/>
              <a:t>I’m</a:t>
            </a:r>
            <a:r>
              <a:rPr lang="hr-HR" sz="2000" b="1" dirty="0"/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good</a:t>
            </a:r>
            <a:r>
              <a:rPr lang="hr-HR" sz="2000" b="1" dirty="0">
                <a:solidFill>
                  <a:srgbClr val="FF0000"/>
                </a:solidFill>
              </a:rPr>
              <a:t>/</a:t>
            </a:r>
            <a:r>
              <a:rPr lang="hr-HR" sz="2000" b="1" dirty="0" err="1">
                <a:solidFill>
                  <a:srgbClr val="FF0000"/>
                </a:solidFill>
              </a:rPr>
              <a:t>bad</a:t>
            </a:r>
            <a:r>
              <a:rPr lang="hr-HR" sz="2000" b="1" dirty="0">
                <a:solidFill>
                  <a:srgbClr val="FF0000"/>
                </a:solidFill>
              </a:rPr>
              <a:t> at </a:t>
            </a:r>
            <a:r>
              <a:rPr lang="hr-HR" sz="2000" b="1" dirty="0"/>
              <a:t>…-ing. I </a:t>
            </a:r>
            <a:r>
              <a:rPr lang="hr-HR" sz="2000" b="1" dirty="0" err="1">
                <a:solidFill>
                  <a:srgbClr val="FF0000"/>
                </a:solidFill>
              </a:rPr>
              <a:t>can’t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stand</a:t>
            </a:r>
            <a:r>
              <a:rPr lang="hr-HR" sz="2000" b="1" dirty="0"/>
              <a:t>…. -ing. </a:t>
            </a:r>
          </a:p>
          <a:p>
            <a:pPr algn="just"/>
            <a:endParaRPr lang="hr-HR" sz="2000" b="1" dirty="0"/>
          </a:p>
          <a:p>
            <a:pPr algn="just"/>
            <a:r>
              <a:rPr lang="hr-HR" sz="2000" b="1" dirty="0" err="1"/>
              <a:t>I’m</a:t>
            </a:r>
            <a:r>
              <a:rPr lang="hr-HR" sz="2000" b="1" dirty="0"/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interested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in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/>
              <a:t>…-ing. </a:t>
            </a:r>
            <a:r>
              <a:rPr lang="hr-HR" sz="2000" b="1" dirty="0" err="1"/>
              <a:t>I’m</a:t>
            </a:r>
            <a:r>
              <a:rPr lang="hr-HR" sz="2000" b="1" dirty="0"/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tired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of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/>
              <a:t>… -ing.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04018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hr-HR" i="1" dirty="0" err="1"/>
              <a:t>Workbook</a:t>
            </a:r>
            <a:r>
              <a:rPr lang="hr-HR" i="1" dirty="0"/>
              <a:t>, </a:t>
            </a:r>
            <a:r>
              <a:rPr lang="hr-HR" i="1" dirty="0" err="1"/>
              <a:t>page</a:t>
            </a:r>
            <a:r>
              <a:rPr lang="hr-HR" i="1" dirty="0"/>
              <a:t> 13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965" y="1307825"/>
            <a:ext cx="3831230" cy="540786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611376" y="1218626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/>
              <a:t>Write</a:t>
            </a:r>
            <a:r>
              <a:rPr lang="hr-HR" sz="2800" b="1" dirty="0"/>
              <a:t> </a:t>
            </a:r>
            <a:r>
              <a:rPr lang="hr-HR" sz="2800" b="1" dirty="0" err="1"/>
              <a:t>questions</a:t>
            </a:r>
            <a:r>
              <a:rPr lang="hr-HR" sz="2800" b="1" dirty="0"/>
              <a:t> </a:t>
            </a:r>
            <a:r>
              <a:rPr lang="hr-HR" sz="2800" b="1" dirty="0" err="1"/>
              <a:t>about</a:t>
            </a:r>
            <a:r>
              <a:rPr lang="hr-HR" sz="2800" b="1" dirty="0"/>
              <a:t> Ana, Lovro, Dino </a:t>
            </a:r>
            <a:r>
              <a:rPr lang="hr-HR" sz="2800" b="1" dirty="0" err="1"/>
              <a:t>and</a:t>
            </a:r>
            <a:r>
              <a:rPr lang="hr-HR" sz="2800" b="1" dirty="0"/>
              <a:t> Eva for </a:t>
            </a:r>
            <a:r>
              <a:rPr lang="hr-HR" sz="2800" b="1" dirty="0" err="1"/>
              <a:t>these</a:t>
            </a:r>
            <a:r>
              <a:rPr lang="hr-HR" sz="2800" b="1" dirty="0"/>
              <a:t> </a:t>
            </a:r>
            <a:r>
              <a:rPr lang="hr-HR" sz="2800" b="1" dirty="0" err="1"/>
              <a:t>answers</a:t>
            </a:r>
            <a:r>
              <a:rPr lang="hr-HR" sz="2800" b="1" dirty="0"/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D2FC35-601C-B552-335A-CFB350E27B92}"/>
              </a:ext>
            </a:extLst>
          </p:cNvPr>
          <p:cNvSpPr txBox="1"/>
          <p:nvPr/>
        </p:nvSpPr>
        <p:spPr>
          <a:xfrm>
            <a:off x="6611376" y="3098095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Write</a:t>
            </a:r>
            <a:r>
              <a:rPr lang="hr-HR" sz="2800" b="1" dirty="0"/>
              <a:t> short </a:t>
            </a:r>
            <a:r>
              <a:rPr lang="hr-HR" sz="2800" b="1" dirty="0" err="1"/>
              <a:t>answers</a:t>
            </a:r>
            <a:r>
              <a:rPr lang="hr-HR" sz="2800" b="1" dirty="0"/>
              <a:t> for </a:t>
            </a:r>
            <a:r>
              <a:rPr lang="hr-HR" sz="2800" b="1" dirty="0" err="1"/>
              <a:t>these</a:t>
            </a:r>
            <a:r>
              <a:rPr lang="hr-HR" sz="2800" b="1" dirty="0"/>
              <a:t> </a:t>
            </a:r>
            <a:r>
              <a:rPr lang="hr-HR" sz="2800" b="1" dirty="0" err="1"/>
              <a:t>questions</a:t>
            </a:r>
            <a:r>
              <a:rPr lang="hr-HR" sz="2800" b="1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4AD96-E96F-DAC5-6160-1012DD798C93}"/>
              </a:ext>
            </a:extLst>
          </p:cNvPr>
          <p:cNvSpPr txBox="1"/>
          <p:nvPr/>
        </p:nvSpPr>
        <p:spPr>
          <a:xfrm>
            <a:off x="6631330" y="2282579"/>
            <a:ext cx="541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4B7F37-07A0-F220-ECA1-89C662B4983B}"/>
              </a:ext>
            </a:extLst>
          </p:cNvPr>
          <p:cNvSpPr txBox="1"/>
          <p:nvPr/>
        </p:nvSpPr>
        <p:spPr>
          <a:xfrm>
            <a:off x="6621352" y="4162048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CBEFB-21E5-57B1-DCF4-66AF307B03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6"/>
          <a:stretch/>
        </p:blipFill>
        <p:spPr>
          <a:xfrm>
            <a:off x="0" y="2172733"/>
            <a:ext cx="6261651" cy="34552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44BF9B-9FCE-9CB8-EF64-235B91DC11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2828"/>
          <a:stretch/>
        </p:blipFill>
        <p:spPr>
          <a:xfrm>
            <a:off x="488475" y="3219249"/>
            <a:ext cx="5659594" cy="2118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CE0038-E9F4-7755-A302-201E37323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" y="2603348"/>
            <a:ext cx="6145367" cy="25940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B97859-5846-2B42-EAF1-8D223774EC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5" y="2957639"/>
            <a:ext cx="5574813" cy="22002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0DD1FD-F6B4-098A-0A25-816479ACD7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2" y="2092002"/>
            <a:ext cx="5570703" cy="35359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DB08DB2-98CA-7E54-7654-5DB3CCD03632}"/>
              </a:ext>
            </a:extLst>
          </p:cNvPr>
          <p:cNvSpPr txBox="1"/>
          <p:nvPr/>
        </p:nvSpPr>
        <p:spPr>
          <a:xfrm>
            <a:off x="6611375" y="4795114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/>
              <a:t>Complete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sentences</a:t>
            </a:r>
            <a:r>
              <a:rPr lang="hr-HR" sz="2800" b="1" dirty="0"/>
              <a:t>. Use </a:t>
            </a:r>
            <a:r>
              <a:rPr lang="hr-HR" sz="2800" b="1" dirty="0" err="1"/>
              <a:t>the</a:t>
            </a:r>
            <a:r>
              <a:rPr lang="hr-HR" sz="2800" b="1" dirty="0"/>
              <a:t> gerund </a:t>
            </a:r>
            <a:r>
              <a:rPr lang="hr-HR" sz="2800" b="1" dirty="0" err="1"/>
              <a:t>form</a:t>
            </a:r>
            <a:r>
              <a:rPr lang="hr-HR" sz="2800" b="1" dirty="0"/>
              <a:t> </a:t>
            </a:r>
            <a:r>
              <a:rPr lang="hr-HR" sz="2800" b="1" dirty="0" err="1"/>
              <a:t>of</a:t>
            </a:r>
            <a:r>
              <a:rPr lang="hr-HR" sz="2800" b="1" dirty="0"/>
              <a:t> </a:t>
            </a:r>
            <a:r>
              <a:rPr lang="hr-HR" sz="2800" b="1" dirty="0" err="1"/>
              <a:t>these</a:t>
            </a:r>
            <a:r>
              <a:rPr lang="hr-HR" sz="2800" b="1" dirty="0"/>
              <a:t> </a:t>
            </a:r>
            <a:r>
              <a:rPr lang="hr-HR" sz="2800" b="1" dirty="0" err="1"/>
              <a:t>verbs</a:t>
            </a:r>
            <a:r>
              <a:rPr lang="hr-HR" sz="2800" b="1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3E6B60-761D-D59B-8FED-E4E873E3FD86}"/>
              </a:ext>
            </a:extLst>
          </p:cNvPr>
          <p:cNvSpPr txBox="1"/>
          <p:nvPr/>
        </p:nvSpPr>
        <p:spPr>
          <a:xfrm>
            <a:off x="6611374" y="5859067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3CFF833-0456-A959-1562-ECB528FFAF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"/>
          <a:stretch/>
        </p:blipFill>
        <p:spPr>
          <a:xfrm>
            <a:off x="966013" y="3264079"/>
            <a:ext cx="4844736" cy="22480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AA9025A-E339-0AC6-FBED-AE75B13BB2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7" y="3275077"/>
            <a:ext cx="6018071" cy="16148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2FC325-1CDC-EB99-83EB-419E848740A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/>
          <a:stretch/>
        </p:blipFill>
        <p:spPr>
          <a:xfrm>
            <a:off x="600975" y="3501454"/>
            <a:ext cx="5420088" cy="11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4" grpId="0"/>
      <p:bldP spid="16" grpId="0"/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095B4E-5421-A46F-8484-7893C5562F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00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FBAC6-ACE8-8FC0-AC05-CA443A2C0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3525" y="104773"/>
            <a:ext cx="6667499" cy="5867404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r-HR" b="1" dirty="0">
                <a:solidFill>
                  <a:schemeClr val="accent2"/>
                </a:solidFill>
              </a:rPr>
              <a:t>LANGUAGE FOCUS </a:t>
            </a:r>
            <a:r>
              <a:rPr lang="hr-HR" b="1" dirty="0"/>
              <a:t>-POSSESSIVES</a:t>
            </a:r>
          </a:p>
          <a:p>
            <a:pPr marL="0" indent="0" algn="just">
              <a:buNone/>
            </a:pPr>
            <a:r>
              <a:rPr lang="hr-HR" b="1" dirty="0"/>
              <a:t>Spot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difference</a:t>
            </a:r>
            <a:r>
              <a:rPr lang="hr-HR" b="1" dirty="0"/>
              <a:t> </a:t>
            </a:r>
            <a:r>
              <a:rPr lang="hr-HR" b="1" dirty="0" err="1"/>
              <a:t>between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singular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plural. </a:t>
            </a:r>
            <a:r>
              <a:rPr lang="hr-HR" b="1" dirty="0" err="1"/>
              <a:t>Then</a:t>
            </a:r>
            <a:r>
              <a:rPr lang="hr-HR" b="1" dirty="0"/>
              <a:t> </a:t>
            </a:r>
            <a:r>
              <a:rPr lang="hr-HR" b="1" dirty="0" err="1"/>
              <a:t>add</a:t>
            </a:r>
            <a:r>
              <a:rPr lang="hr-HR" b="1" dirty="0"/>
              <a:t> a), b), </a:t>
            </a:r>
            <a:r>
              <a:rPr lang="hr-HR" b="1" dirty="0" err="1"/>
              <a:t>or</a:t>
            </a:r>
            <a:r>
              <a:rPr lang="hr-HR" b="1" dirty="0"/>
              <a:t> c) on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lines</a:t>
            </a:r>
            <a:r>
              <a:rPr lang="hr-HR" b="1" dirty="0"/>
              <a:t> </a:t>
            </a:r>
            <a:r>
              <a:rPr lang="hr-HR" b="1" dirty="0" err="1"/>
              <a:t>above</a:t>
            </a:r>
            <a:r>
              <a:rPr lang="hr-HR" b="1" dirty="0"/>
              <a:t>.</a:t>
            </a:r>
          </a:p>
          <a:p>
            <a:pPr marL="0" indent="0" algn="just"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  <a:p>
            <a:pPr marL="0" indent="0" algn="just">
              <a:buNone/>
            </a:pPr>
            <a:r>
              <a:rPr lang="hr-HR" sz="2600" dirty="0" err="1"/>
              <a:t>When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noun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u="sng" dirty="0"/>
              <a:t>singular</a:t>
            </a:r>
            <a:r>
              <a:rPr lang="hr-HR" sz="2600" dirty="0"/>
              <a:t>, </a:t>
            </a:r>
            <a:r>
              <a:rPr lang="hr-HR" sz="2600" dirty="0" err="1"/>
              <a:t>we</a:t>
            </a:r>
            <a:r>
              <a:rPr lang="hr-HR" sz="2600" dirty="0"/>
              <a:t> put </a:t>
            </a:r>
            <a:r>
              <a:rPr lang="hr-HR" sz="2600" dirty="0" err="1"/>
              <a:t>an</a:t>
            </a:r>
            <a:r>
              <a:rPr lang="hr-HR" sz="2600" dirty="0"/>
              <a:t> </a:t>
            </a:r>
            <a:r>
              <a:rPr lang="hr-HR" sz="2600" b="1" dirty="0" err="1"/>
              <a:t>apostrophe</a:t>
            </a:r>
            <a:r>
              <a:rPr lang="hr-HR" sz="2600" dirty="0"/>
              <a:t> </a:t>
            </a:r>
            <a:r>
              <a:rPr lang="hr-HR" sz="2600" dirty="0" err="1"/>
              <a:t>before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b="1" dirty="0"/>
              <a:t>–s</a:t>
            </a:r>
            <a:r>
              <a:rPr lang="hr-HR" sz="2600" dirty="0"/>
              <a:t> </a:t>
            </a:r>
            <a:r>
              <a:rPr lang="hr-HR" sz="2600" dirty="0" err="1"/>
              <a:t>ending</a:t>
            </a:r>
            <a:r>
              <a:rPr lang="hr-HR" sz="2600" dirty="0"/>
              <a:t>.</a:t>
            </a:r>
          </a:p>
          <a:p>
            <a:pPr marL="0" indent="0" algn="just">
              <a:buNone/>
            </a:pPr>
            <a:r>
              <a:rPr lang="pl-PL" sz="2600" dirty="0">
                <a:solidFill>
                  <a:srgbClr val="0070C0"/>
                </a:solidFill>
              </a:rPr>
              <a:t>Kod imenica u jednini najprije dolazi </a:t>
            </a:r>
            <a:r>
              <a:rPr lang="pl-PL" sz="2600" b="1" dirty="0">
                <a:solidFill>
                  <a:srgbClr val="0070C0"/>
                </a:solidFill>
              </a:rPr>
              <a:t>izostavnik</a:t>
            </a:r>
            <a:r>
              <a:rPr lang="pl-PL" sz="2600" dirty="0">
                <a:solidFill>
                  <a:srgbClr val="0070C0"/>
                </a:solidFill>
              </a:rPr>
              <a:t> pa nastavak </a:t>
            </a:r>
            <a:r>
              <a:rPr lang="pl-PL" sz="2600" b="1" dirty="0">
                <a:solidFill>
                  <a:srgbClr val="0070C0"/>
                </a:solidFill>
              </a:rPr>
              <a:t>-s</a:t>
            </a:r>
            <a:r>
              <a:rPr lang="pl-PL" sz="2600" dirty="0">
                <a:solidFill>
                  <a:srgbClr val="0070C0"/>
                </a:solidFill>
              </a:rPr>
              <a:t>. </a:t>
            </a:r>
            <a:endParaRPr lang="hr-HR" sz="2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hr-HR" sz="2600" dirty="0"/>
              <a:t>             </a:t>
            </a:r>
            <a:r>
              <a:rPr lang="hr-HR" sz="3600" dirty="0"/>
              <a:t>My </a:t>
            </a:r>
            <a:r>
              <a:rPr lang="hr-HR" sz="3600" b="1" dirty="0" err="1"/>
              <a:t>dog</a:t>
            </a:r>
            <a:r>
              <a:rPr lang="hr-HR" sz="3600" b="1" dirty="0" err="1">
                <a:solidFill>
                  <a:srgbClr val="FF0000"/>
                </a:solidFill>
              </a:rPr>
              <a:t>’s</a:t>
            </a:r>
            <a:r>
              <a:rPr lang="hr-HR" sz="3600" dirty="0"/>
              <a:t> </a:t>
            </a:r>
            <a:r>
              <a:rPr lang="hr-HR" sz="3600" dirty="0" err="1"/>
              <a:t>house</a:t>
            </a:r>
            <a:r>
              <a:rPr lang="hr-HR" sz="3600" dirty="0"/>
              <a:t>.</a:t>
            </a:r>
          </a:p>
          <a:p>
            <a:pPr marL="0" indent="0" algn="just">
              <a:buNone/>
            </a:pPr>
            <a:endParaRPr lang="hr-HR" sz="2600" dirty="0"/>
          </a:p>
          <a:p>
            <a:pPr marL="0" indent="0" algn="just">
              <a:buNone/>
            </a:pPr>
            <a:r>
              <a:rPr lang="hr-HR" sz="2600" dirty="0" err="1"/>
              <a:t>When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noun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u="sng" dirty="0"/>
              <a:t>plural </a:t>
            </a:r>
            <a:r>
              <a:rPr lang="hr-HR" sz="2600" dirty="0" err="1"/>
              <a:t>we</a:t>
            </a:r>
            <a:r>
              <a:rPr lang="hr-HR" sz="2600" dirty="0"/>
              <a:t> </a:t>
            </a:r>
            <a:r>
              <a:rPr lang="hr-HR" sz="2600" dirty="0" err="1"/>
              <a:t>add</a:t>
            </a:r>
            <a:r>
              <a:rPr lang="hr-HR" sz="2600" dirty="0"/>
              <a:t> </a:t>
            </a:r>
            <a:r>
              <a:rPr lang="hr-HR" sz="2600" dirty="0" err="1"/>
              <a:t>an</a:t>
            </a:r>
            <a:r>
              <a:rPr lang="hr-HR" sz="2600" dirty="0"/>
              <a:t> </a:t>
            </a:r>
            <a:r>
              <a:rPr lang="hr-HR" sz="2600" b="1" dirty="0" err="1"/>
              <a:t>apostrophe</a:t>
            </a:r>
            <a:r>
              <a:rPr lang="hr-HR" sz="2600" dirty="0"/>
              <a:t> at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end</a:t>
            </a:r>
            <a:r>
              <a:rPr lang="hr-HR" sz="2600" dirty="0"/>
              <a:t> </a:t>
            </a:r>
            <a:r>
              <a:rPr lang="hr-HR" sz="2600" dirty="0" err="1"/>
              <a:t>after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b="1" dirty="0"/>
              <a:t>–s</a:t>
            </a:r>
            <a:r>
              <a:rPr lang="hr-HR" sz="2600" dirty="0"/>
              <a:t> </a:t>
            </a:r>
            <a:r>
              <a:rPr lang="hr-HR" sz="2600" dirty="0" err="1"/>
              <a:t>ending</a:t>
            </a:r>
            <a:endParaRPr lang="hr-HR" sz="2600" dirty="0"/>
          </a:p>
          <a:p>
            <a:pPr marL="0" indent="0" algn="just">
              <a:buNone/>
            </a:pPr>
            <a:r>
              <a:rPr lang="pl-PL" sz="2600" dirty="0">
                <a:solidFill>
                  <a:srgbClr val="0070C0"/>
                </a:solidFill>
              </a:rPr>
              <a:t>Kod imenica u množini izostavnik dolazi nakon nastavka –s. </a:t>
            </a:r>
            <a:endParaRPr lang="hr-HR" sz="2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hr-HR" sz="2600" dirty="0"/>
              <a:t>              </a:t>
            </a:r>
            <a:r>
              <a:rPr lang="hr-HR" sz="3600" dirty="0"/>
              <a:t>My </a:t>
            </a:r>
            <a:r>
              <a:rPr lang="hr-HR" sz="3600" b="1" dirty="0" err="1"/>
              <a:t>dogs</a:t>
            </a:r>
            <a:r>
              <a:rPr lang="hr-HR" sz="3600" b="1" dirty="0">
                <a:solidFill>
                  <a:srgbClr val="FF0000"/>
                </a:solidFill>
              </a:rPr>
              <a:t>’</a:t>
            </a:r>
            <a:r>
              <a:rPr lang="hr-HR" sz="3600" dirty="0"/>
              <a:t> </a:t>
            </a:r>
            <a:r>
              <a:rPr lang="hr-HR" sz="3600" dirty="0" err="1"/>
              <a:t>toys</a:t>
            </a:r>
            <a:r>
              <a:rPr lang="hr-HR" sz="3600" dirty="0"/>
              <a:t>.</a:t>
            </a:r>
          </a:p>
          <a:p>
            <a:pPr marL="0" indent="0" algn="just">
              <a:buNone/>
            </a:pPr>
            <a:endParaRPr lang="hr-HR" sz="2600" dirty="0"/>
          </a:p>
          <a:p>
            <a:pPr marL="0" indent="0" algn="just">
              <a:buNone/>
            </a:pPr>
            <a:r>
              <a:rPr lang="hr-HR" sz="2600" dirty="0" err="1"/>
              <a:t>When</a:t>
            </a:r>
            <a:r>
              <a:rPr lang="hr-HR" sz="2600" dirty="0"/>
              <a:t> </a:t>
            </a:r>
            <a:r>
              <a:rPr lang="hr-HR" sz="2600" dirty="0" err="1"/>
              <a:t>we</a:t>
            </a:r>
            <a:r>
              <a:rPr lang="hr-HR" sz="2600" dirty="0"/>
              <a:t> </a:t>
            </a:r>
            <a:r>
              <a:rPr lang="hr-HR" sz="2600" dirty="0" err="1"/>
              <a:t>have</a:t>
            </a:r>
            <a:r>
              <a:rPr lang="hr-HR" sz="2600" dirty="0"/>
              <a:t> </a:t>
            </a:r>
            <a:r>
              <a:rPr lang="hr-HR" sz="2600" dirty="0" err="1"/>
              <a:t>irregular</a:t>
            </a:r>
            <a:r>
              <a:rPr lang="hr-HR" sz="2600" dirty="0"/>
              <a:t> plural </a:t>
            </a:r>
            <a:r>
              <a:rPr lang="hr-HR" sz="2600" dirty="0" err="1"/>
              <a:t>nouns</a:t>
            </a:r>
            <a:r>
              <a:rPr lang="hr-HR" sz="2600" dirty="0"/>
              <a:t> (</a:t>
            </a:r>
            <a:r>
              <a:rPr lang="hr-HR" sz="2600" dirty="0" err="1"/>
              <a:t>e.g</a:t>
            </a:r>
            <a:r>
              <a:rPr lang="hr-HR" sz="2600" dirty="0"/>
              <a:t>. </a:t>
            </a:r>
            <a:r>
              <a:rPr lang="hr-HR" sz="2600" dirty="0" err="1"/>
              <a:t>man</a:t>
            </a:r>
            <a:r>
              <a:rPr lang="hr-HR" sz="2600" dirty="0" err="1">
                <a:sym typeface="Wingdings" panose="05000000000000000000" pitchFamily="2" charset="2"/>
              </a:rPr>
              <a:t>men</a:t>
            </a:r>
            <a:r>
              <a:rPr lang="hr-HR" sz="2600" dirty="0">
                <a:sym typeface="Wingdings" panose="05000000000000000000" pitchFamily="2" charset="2"/>
              </a:rPr>
              <a:t>, </a:t>
            </a:r>
            <a:r>
              <a:rPr lang="hr-HR" sz="2600" dirty="0" err="1">
                <a:sym typeface="Wingdings" panose="05000000000000000000" pitchFamily="2" charset="2"/>
              </a:rPr>
              <a:t>womanwomen</a:t>
            </a:r>
            <a:r>
              <a:rPr lang="hr-HR" sz="2600" dirty="0"/>
              <a:t>), </a:t>
            </a:r>
            <a:r>
              <a:rPr lang="hr-HR" sz="2600" dirty="0" err="1"/>
              <a:t>we</a:t>
            </a:r>
            <a:r>
              <a:rPr lang="hr-HR" sz="2600" dirty="0"/>
              <a:t> </a:t>
            </a:r>
            <a:r>
              <a:rPr lang="hr-HR" sz="2600" dirty="0" err="1"/>
              <a:t>add</a:t>
            </a:r>
            <a:r>
              <a:rPr lang="hr-HR" sz="2600" dirty="0"/>
              <a:t> </a:t>
            </a:r>
            <a:r>
              <a:rPr lang="hr-HR" sz="2600" dirty="0" err="1"/>
              <a:t>an</a:t>
            </a:r>
            <a:r>
              <a:rPr lang="hr-HR" sz="2600" dirty="0"/>
              <a:t> </a:t>
            </a:r>
            <a:r>
              <a:rPr lang="hr-HR" sz="2600" dirty="0" err="1"/>
              <a:t>apostrophe</a:t>
            </a:r>
            <a:r>
              <a:rPr lang="hr-HR" sz="2600" dirty="0"/>
              <a:t> </a:t>
            </a:r>
            <a:r>
              <a:rPr lang="hr-HR" sz="2600" dirty="0" err="1"/>
              <a:t>before</a:t>
            </a:r>
            <a:r>
              <a:rPr lang="hr-HR" sz="2600" dirty="0"/>
              <a:t> </a:t>
            </a:r>
            <a:r>
              <a:rPr lang="hr-HR" sz="2600" dirty="0" err="1"/>
              <a:t>we</a:t>
            </a:r>
            <a:r>
              <a:rPr lang="hr-HR" sz="2600" dirty="0"/>
              <a:t> </a:t>
            </a:r>
            <a:r>
              <a:rPr lang="hr-HR" sz="2600" dirty="0" err="1"/>
              <a:t>add</a:t>
            </a:r>
            <a:r>
              <a:rPr lang="hr-HR" sz="2600" dirty="0"/>
              <a:t> -s./ </a:t>
            </a:r>
          </a:p>
          <a:p>
            <a:pPr marL="0" indent="0" algn="just">
              <a:buNone/>
            </a:pPr>
            <a:r>
              <a:rPr lang="hr-HR" sz="2600" dirty="0">
                <a:solidFill>
                  <a:schemeClr val="accent1"/>
                </a:solidFill>
              </a:rPr>
              <a:t>Kod imena s nepravilnom množinom dolazi najprije </a:t>
            </a:r>
            <a:r>
              <a:rPr lang="hr-HR" sz="2600" b="1" dirty="0">
                <a:solidFill>
                  <a:schemeClr val="accent1"/>
                </a:solidFill>
              </a:rPr>
              <a:t>izostavnik</a:t>
            </a:r>
            <a:r>
              <a:rPr lang="hr-HR" sz="2600" dirty="0">
                <a:solidFill>
                  <a:schemeClr val="accent1"/>
                </a:solidFill>
              </a:rPr>
              <a:t>, a zatim nastavak </a:t>
            </a:r>
            <a:r>
              <a:rPr lang="hr-HR" sz="2600" b="1" dirty="0">
                <a:solidFill>
                  <a:schemeClr val="accent1"/>
                </a:solidFill>
              </a:rPr>
              <a:t>–s.</a:t>
            </a:r>
          </a:p>
          <a:p>
            <a:pPr marL="0" indent="0" algn="just">
              <a:buNone/>
            </a:pPr>
            <a:r>
              <a:rPr lang="hr-HR" sz="2600" dirty="0"/>
              <a:t>              </a:t>
            </a:r>
            <a:r>
              <a:rPr lang="hr-HR" sz="3400" b="1" dirty="0" err="1"/>
              <a:t>Women</a:t>
            </a:r>
            <a:r>
              <a:rPr lang="hr-HR" sz="3400" b="1" dirty="0" err="1">
                <a:solidFill>
                  <a:srgbClr val="FF0000"/>
                </a:solidFill>
              </a:rPr>
              <a:t>’s</a:t>
            </a:r>
            <a:r>
              <a:rPr lang="hr-HR" sz="3400" dirty="0"/>
              <a:t> </a:t>
            </a:r>
            <a:r>
              <a:rPr lang="hr-HR" sz="3400" dirty="0" err="1"/>
              <a:t>fitting</a:t>
            </a:r>
            <a:r>
              <a:rPr lang="hr-HR" sz="3400" dirty="0"/>
              <a:t> </a:t>
            </a:r>
            <a:r>
              <a:rPr lang="hr-HR" sz="3400" dirty="0" err="1"/>
              <a:t>rooms</a:t>
            </a:r>
            <a:r>
              <a:rPr lang="hr-HR" sz="3400" dirty="0"/>
              <a:t>.</a:t>
            </a:r>
          </a:p>
          <a:p>
            <a:pPr marL="0" indent="0" algn="just">
              <a:buNone/>
            </a:pPr>
            <a:endParaRPr lang="hr-HR" sz="23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39542-046E-F95D-9FDD-5EAC1999FC7D}"/>
              </a:ext>
            </a:extLst>
          </p:cNvPr>
          <p:cNvSpPr txBox="1"/>
          <p:nvPr/>
        </p:nvSpPr>
        <p:spPr>
          <a:xfrm>
            <a:off x="5251246" y="6175087"/>
            <a:ext cx="62198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b="1" dirty="0" err="1"/>
              <a:t>Change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sentences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Task</a:t>
            </a:r>
            <a:r>
              <a:rPr lang="hr-HR" sz="2000" b="1" dirty="0"/>
              <a:t> 3 </a:t>
            </a:r>
            <a:r>
              <a:rPr lang="hr-HR" sz="2000" b="1" dirty="0" err="1"/>
              <a:t>using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possessive</a:t>
            </a:r>
            <a:r>
              <a:rPr lang="hr-HR" sz="2000" b="1" dirty="0"/>
              <a:t> ’s.</a:t>
            </a:r>
            <a:endParaRPr lang="hr-HR" sz="2000" b="1" dirty="0">
              <a:solidFill>
                <a:schemeClr val="accent1"/>
              </a:solidFill>
            </a:endParaRPr>
          </a:p>
          <a:p>
            <a:pPr algn="just"/>
            <a:endParaRPr lang="hr-HR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2AA8D-F28A-AEE5-D224-85A108725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8" y="1081836"/>
            <a:ext cx="4198984" cy="469432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13DC3-1663-555E-1BF5-746583C38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74" y="2527891"/>
            <a:ext cx="2292052" cy="1021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A4C952-6D63-3174-9889-DBD97DB93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918"/>
            <a:ext cx="4996707" cy="6858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5B0932-43C8-294C-6E43-FEDF82FED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" y="1977335"/>
            <a:ext cx="4900704" cy="30405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7602B1-44F4-110C-5C95-1986C7C3A797}"/>
              </a:ext>
            </a:extLst>
          </p:cNvPr>
          <p:cNvSpPr txBox="1"/>
          <p:nvPr/>
        </p:nvSpPr>
        <p:spPr>
          <a:xfrm>
            <a:off x="428241" y="3664244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My </a:t>
            </a:r>
            <a:r>
              <a:rPr lang="hr-HR" b="1" dirty="0" err="1">
                <a:solidFill>
                  <a:srgbClr val="FF0000"/>
                </a:solidFill>
              </a:rPr>
              <a:t>best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friend’s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dog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is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big</a:t>
            </a:r>
            <a:r>
              <a:rPr lang="hr-HR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FEB62D-270B-A9D7-E603-1E372AE0494A}"/>
              </a:ext>
            </a:extLst>
          </p:cNvPr>
          <p:cNvSpPr txBox="1"/>
          <p:nvPr/>
        </p:nvSpPr>
        <p:spPr>
          <a:xfrm>
            <a:off x="426166" y="4000593"/>
            <a:ext cx="40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0000"/>
                </a:solidFill>
              </a:rPr>
              <a:t>Students</a:t>
            </a:r>
            <a:r>
              <a:rPr lang="hr-HR" b="1" dirty="0">
                <a:solidFill>
                  <a:srgbClr val="FF0000"/>
                </a:solidFill>
              </a:rPr>
              <a:t>’ </a:t>
            </a:r>
            <a:r>
              <a:rPr lang="hr-HR" b="1" dirty="0" err="1">
                <a:solidFill>
                  <a:srgbClr val="FF0000"/>
                </a:solidFill>
              </a:rPr>
              <a:t>books</a:t>
            </a:r>
            <a:r>
              <a:rPr lang="hr-HR" b="1" dirty="0">
                <a:solidFill>
                  <a:srgbClr val="FF0000"/>
                </a:solidFill>
              </a:rPr>
              <a:t> are </a:t>
            </a:r>
            <a:r>
              <a:rPr lang="hr-HR" b="1" dirty="0" err="1">
                <a:solidFill>
                  <a:srgbClr val="FF0000"/>
                </a:solidFill>
              </a:rPr>
              <a:t>old-fashioned</a:t>
            </a:r>
            <a:r>
              <a:rPr lang="hr-HR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106C01-07A0-D8C9-A240-12F35209356F}"/>
              </a:ext>
            </a:extLst>
          </p:cNvPr>
          <p:cNvSpPr txBox="1"/>
          <p:nvPr/>
        </p:nvSpPr>
        <p:spPr>
          <a:xfrm>
            <a:off x="374643" y="4377843"/>
            <a:ext cx="391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My </a:t>
            </a:r>
            <a:r>
              <a:rPr lang="hr-HR" b="1" dirty="0" err="1">
                <a:solidFill>
                  <a:srgbClr val="FF0000"/>
                </a:solidFill>
              </a:rPr>
              <a:t>mother’s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colleague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is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interesting</a:t>
            </a:r>
            <a:r>
              <a:rPr lang="hr-HR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917E5B-1F13-5B76-B066-BE7DE5768423}"/>
              </a:ext>
            </a:extLst>
          </p:cNvPr>
          <p:cNvSpPr txBox="1"/>
          <p:nvPr/>
        </p:nvSpPr>
        <p:spPr>
          <a:xfrm>
            <a:off x="399685" y="4714192"/>
            <a:ext cx="436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You </a:t>
            </a:r>
            <a:r>
              <a:rPr lang="hr-HR" b="1" dirty="0" err="1">
                <a:solidFill>
                  <a:srgbClr val="FF0000"/>
                </a:solidFill>
              </a:rPr>
              <a:t>can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buy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children’s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clothes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in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this</a:t>
            </a:r>
            <a:r>
              <a:rPr lang="hr-HR" b="1" dirty="0">
                <a:solidFill>
                  <a:srgbClr val="FF0000"/>
                </a:solidFill>
              </a:rPr>
              <a:t> shop.</a:t>
            </a:r>
          </a:p>
        </p:txBody>
      </p:sp>
    </p:spTree>
    <p:extLst>
      <p:ext uri="{BB962C8B-B14F-4D97-AF65-F5344CB8AC3E}">
        <p14:creationId xmlns:p14="http://schemas.microsoft.com/office/powerpoint/2010/main" val="25247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866</Words>
  <Application>Microsoft Office PowerPoint</Application>
  <PresentationFormat>Widescreen</PresentationFormat>
  <Paragraphs>126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Twinkl</vt:lpstr>
      <vt:lpstr>Office Theme</vt:lpstr>
      <vt:lpstr>Lesson 2  We are all different</vt:lpstr>
      <vt:lpstr>LPLAY A GAME</vt:lpstr>
      <vt:lpstr>PowerPoint Presentation</vt:lpstr>
      <vt:lpstr>PowerPoint Presentation</vt:lpstr>
      <vt:lpstr>PowerPoint Presentation</vt:lpstr>
      <vt:lpstr>Workbook, page 12</vt:lpstr>
      <vt:lpstr>PowerPoint Presentation</vt:lpstr>
      <vt:lpstr>Workbook, page 13</vt:lpstr>
      <vt:lpstr>PowerPoint Presentation</vt:lpstr>
      <vt:lpstr>Workbook, page 14</vt:lpstr>
      <vt:lpstr>PowerPoint Presentation</vt:lpstr>
      <vt:lpstr>PowerPoint Presentation</vt:lpstr>
      <vt:lpstr>Workbook, page 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– We are all different</dc:title>
  <dc:creator>Josipa</dc:creator>
  <cp:lastModifiedBy>Sanja Ivoš</cp:lastModifiedBy>
  <cp:revision>31</cp:revision>
  <dcterms:created xsi:type="dcterms:W3CDTF">2022-08-23T07:26:52Z</dcterms:created>
  <dcterms:modified xsi:type="dcterms:W3CDTF">2022-08-31T09:30:23Z</dcterms:modified>
</cp:coreProperties>
</file>